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7BBF5BDE_C92FE462.xml" ContentType="application/vnd.ms-powerpoint.comments+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6192" r:id="rId5"/>
    <p:sldMasterId id="2147486254" r:id="rId6"/>
  </p:sldMasterIdLst>
  <p:notesMasterIdLst>
    <p:notesMasterId r:id="rId38"/>
  </p:notesMasterIdLst>
  <p:handoutMasterIdLst>
    <p:handoutMasterId r:id="rId39"/>
  </p:handoutMasterIdLst>
  <p:sldIdLst>
    <p:sldId id="256" r:id="rId7"/>
    <p:sldId id="2147479084" r:id="rId8"/>
    <p:sldId id="2147479147" r:id="rId9"/>
    <p:sldId id="2147479123" r:id="rId10"/>
    <p:sldId id="2147479124" r:id="rId11"/>
    <p:sldId id="2147479125" r:id="rId12"/>
    <p:sldId id="2147479126" r:id="rId13"/>
    <p:sldId id="2147479127" r:id="rId14"/>
    <p:sldId id="2147479130" r:id="rId15"/>
    <p:sldId id="2147479131" r:id="rId16"/>
    <p:sldId id="2147479136" r:id="rId17"/>
    <p:sldId id="2147479132" r:id="rId18"/>
    <p:sldId id="2147479133" r:id="rId19"/>
    <p:sldId id="2147479148" r:id="rId20"/>
    <p:sldId id="2147479137" r:id="rId21"/>
    <p:sldId id="2147479143" r:id="rId22"/>
    <p:sldId id="2147479138" r:id="rId23"/>
    <p:sldId id="2147479139" r:id="rId24"/>
    <p:sldId id="2147479141" r:id="rId25"/>
    <p:sldId id="2147479140" r:id="rId26"/>
    <p:sldId id="2147479144" r:id="rId27"/>
    <p:sldId id="2147479145" r:id="rId28"/>
    <p:sldId id="2147479142" r:id="rId29"/>
    <p:sldId id="2147479134" r:id="rId30"/>
    <p:sldId id="2147479135" r:id="rId31"/>
    <p:sldId id="2147479149" r:id="rId32"/>
    <p:sldId id="2147479109" r:id="rId33"/>
    <p:sldId id="2147479146" r:id="rId34"/>
    <p:sldId id="2147479150" r:id="rId35"/>
    <p:sldId id="2076138462" r:id="rId36"/>
    <p:sldId id="2147479085"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E73B093-272F-4B67-9BF3-77B6D28477AA}">
          <p14:sldIdLst>
            <p14:sldId id="256"/>
          </p14:sldIdLst>
        </p14:section>
        <p14:section name="Content" id="{7028B2BF-538D-4B68-B876-448D5D26CDFF}">
          <p14:sldIdLst>
            <p14:sldId id="2147479084"/>
            <p14:sldId id="2147479147"/>
            <p14:sldId id="2147479123"/>
            <p14:sldId id="2147479124"/>
            <p14:sldId id="2147479125"/>
            <p14:sldId id="2147479126"/>
            <p14:sldId id="2147479127"/>
            <p14:sldId id="2147479130"/>
            <p14:sldId id="2147479131"/>
            <p14:sldId id="2147479136"/>
            <p14:sldId id="2147479132"/>
            <p14:sldId id="2147479133"/>
            <p14:sldId id="2147479148"/>
            <p14:sldId id="2147479137"/>
            <p14:sldId id="2147479143"/>
            <p14:sldId id="2147479138"/>
            <p14:sldId id="2147479139"/>
            <p14:sldId id="2147479141"/>
            <p14:sldId id="2147479140"/>
            <p14:sldId id="2147479144"/>
            <p14:sldId id="2147479145"/>
            <p14:sldId id="2147479142"/>
            <p14:sldId id="2147479134"/>
            <p14:sldId id="2147479135"/>
            <p14:sldId id="2147479149"/>
            <p14:sldId id="2147479109"/>
            <p14:sldId id="2147479146"/>
            <p14:sldId id="2147479150"/>
          </p14:sldIdLst>
        </p14:section>
        <p14:section name="Conclusion" id="{2176C28C-37E6-4E94-9DEF-56D037B6FA04}">
          <p14:sldIdLst>
            <p14:sldId id="2076138462"/>
            <p14:sldId id="2147479085"/>
          </p14:sldIdLst>
        </p14:section>
        <p14:section name="Buffer" id="{34E2A2A3-D834-4DCA-8233-9EE9710AAF26}">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BA4F0B-F78D-566E-2467-7D3AB4654378}" name="Anne Hurley" initials="AH" userId="S::anne.hurley@concentrix.com::fdf24b63-206c-4766-8b25-4d86764c12d4" providerId="AD"/>
  <p188:author id="{2EB8C614-5B20-36EA-8100-34CA2445B965}" name="Mason West" initials="MW" userId="S::mason.west@concentrix.com::030e7769-e393-46cc-b1e1-dc87e49f667f" providerId="AD"/>
  <p188:author id="{8C1EF930-1A84-F4D2-F345-372B0DF01785}" name="Katelyn Lennon" initials="KL" userId="Katelyn Lennon" providerId="None"/>
  <p188:author id="{C8C08B3E-6550-DF6B-5591-0B20AAAF0836}" name="Mekenna Eisert" initials="ME" userId="S::mekenna.eisert@concentrix.com::5939169d-24b9-4c7f-83e9-5a2d71981158" providerId="AD"/>
  <p188:author id="{6F4F0643-450F-958D-B2F0-94212CFE7B80}" name="Colin Mitchell" initials="CM" userId="Colin Mitchell" providerId="None"/>
  <p188:author id="{956C9754-2795-78A7-E089-AED042E3CB00}" name="Christopher Maneu" initials="CM" userId="S::chmaneu@microsoft.com::b0be41cc-b2be-485a-bdfc-41da3ca91823" providerId="AD"/>
  <p188:author id="{BADAE258-4981-633E-B041-D4DC4ACABAC7}" name="Anne Hurley" initials="AH" userId="Anne Hurley" providerId="None"/>
  <p188:author id="{F439FA72-A66C-4777-5E3E-2E60D0CEBFC4}" name="Arthi Ramasubramanian Iyer" initials="ARI" userId="S::arthii@microsoft.com::b4654650-2999-408c-bd88-d5b07f5ac50d" providerId="AD"/>
  <p188:author id="{FB5AF582-4D2E-2498-933F-295EB685C0DE}" name="Colin Mitchell" initials="CM" userId="S::colin.mitchell@concentrix.com::78250747-658f-478c-bd2d-324ebea1847d" providerId="AD"/>
  <p188:author id="{32D7A486-84CE-9080-B4BB-7FE5D4A72ED8}" name="Jeffrey Whang" initials="JW" userId="S::jeffrey.whang@concentrix.com::2ebfefbf-b557-4cc2-a6d3-a0cdc6621f9b" providerId="AD"/>
  <p188:author id="{A76F4B93-4D0D-B9DF-A796-FF487DED2673}" name="Tyler Mays-Childers" initials="TM" userId="S::tmac@microsoft.com::bd5d6532-3b3a-4216-8aea-9f4169bb962b" providerId="AD"/>
  <p188:author id="{F0FEACAA-ED96-09A5-D3E3-8763723AA206}" name="Amir Netz" initials="AN" userId="Amir Netz" providerId="None"/>
  <p188:author id="{52D90AAC-296A-1BBD-5367-C112474401A1}" name="Michelle Abrahams" initials="MA" userId="S::miabrah@microsoft.com::bd33303a-9ccd-447e-a6c4-a9c787838b39" providerId="AD"/>
  <p188:author id="{A5A236D6-0AAA-3E30-DD1E-6935CB9F9E8D}" name="Decatur Macpherson" initials="DM" userId="S::dmacpherson@pkglobal.com::147f4171-e7a4-4d26-bbeb-63f149c1152d" providerId="AD"/>
  <p188:author id="{CD1ABDEE-4A45-0C89-2634-AFCCB069E2C7}" name="Nestor Pena Jr" initials="NPJ" userId="Nestor Pena Jr" providerId="None"/>
  <p188:author id="{065EACF0-B2E3-E0DB-2311-95516BFF157E}" name="Avery Hutcherson" initials="AH" userId="S::avery.hutcherson@concentrix.com::1e24a3f7-7678-4861-a5be-03da18140ce1" providerId="AD"/>
  <p188:author id="{19850DF8-191C-C828-D977-B0F74FA6D7FD}" name="Japna Singh-Kurtz" initials="JSK" userId="Japna Singh-Kurtz"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7865"/>
    <a:srgbClr val="00AE94"/>
    <a:srgbClr val="039B82"/>
    <a:srgbClr val="434343"/>
    <a:srgbClr val="FEF000"/>
    <a:srgbClr val="29446F"/>
    <a:srgbClr val="C1C1C1"/>
    <a:srgbClr val="0078D3"/>
    <a:srgbClr val="64A396"/>
    <a:srgbClr val="4794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0408"/>
  </p:normalViewPr>
  <p:slideViewPr>
    <p:cSldViewPr snapToGrid="0">
      <p:cViewPr varScale="1">
        <p:scale>
          <a:sx n="83" d="100"/>
          <a:sy n="83" d="100"/>
        </p:scale>
        <p:origin x="2144" y="200"/>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handoutMaster" Target="handoutMasters/handout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commentAuthors" Target="commentAuthor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presProps" Target="presProps.xml"/></Relationships>
</file>

<file path=ppt/comments/modernComment_7BBF5BDE_C92FE462.xml><?xml version="1.0" encoding="utf-8"?>
<p188:cmLst xmlns:a="http://schemas.openxmlformats.org/drawingml/2006/main" xmlns:r="http://schemas.openxmlformats.org/officeDocument/2006/relationships" xmlns:p188="http://schemas.microsoft.com/office/powerpoint/2018/8/main">
  <p188:cm id="{AABE3D24-C53E-7843-9189-76E07AC92F58}" authorId="{C8C08B3E-6550-DF6B-5591-0B20AAAF0836}" created="2023-04-06T21:27:49.747">
    <ac:txMkLst xmlns:ac="http://schemas.microsoft.com/office/drawing/2013/main/command">
      <pc:docMk xmlns:pc="http://schemas.microsoft.com/office/powerpoint/2013/main/command"/>
      <pc:sldMk xmlns:pc="http://schemas.microsoft.com/office/powerpoint/2013/main/command" cId="3375359074" sldId="2076138462"/>
      <ac:spMk id="12" creationId="{86FF6BEA-5372-0C41-B6DE-C3599E189E55}"/>
      <ac:txMk cp="0" len="47">
        <ac:context len="48" hash="854295848"/>
      </ac:txMk>
    </ac:txMkLst>
    <p188:txBody>
      <a:bodyPr/>
      <a:lstStyle/>
      <a:p>
        <a:r>
          <a:rPr lang="en-US"/>
          <a:t>@ Microsoft Review Team - Are these the right CTAs for this deck?</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8/22/23 2:47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8/22/23 2:47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episode of the Fabric Webinar Series for Build “Synapse Real-time Analytics in Microsoft Fabric”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73483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4D4D4"/>
                </a:solidFill>
                <a:effectLst/>
                <a:latin typeface="Menlo" panose="020B0609030804020204" pitchFamily="49" charset="0"/>
              </a:rPr>
              <a:t>Even as our personal lives have moved towards near-instant data access, enterprises have struggled to keep up. </a:t>
            </a:r>
          </a:p>
          <a:p>
            <a:endParaRPr lang="en-GB" b="0">
              <a:solidFill>
                <a:srgbClr val="D4D4D4"/>
              </a:solidFill>
              <a:effectLst/>
              <a:latin typeface="Menlo" panose="020B0609030804020204" pitchFamily="49" charset="0"/>
            </a:endParaRPr>
          </a:p>
          <a:p>
            <a:r>
              <a:rPr lang="en-GB" b="0">
                <a:solidFill>
                  <a:srgbClr val="D4D4D4"/>
                </a:solidFill>
                <a:effectLst/>
                <a:latin typeface="Menlo" panose="020B0609030804020204" pitchFamily="49" charset="0"/>
              </a:rPr>
              <a:t>So, despite the data revolution, many companies are still behind when it comes to fully utilizing their own data to make smart decisions, to improve operations, and customer success.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03813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rPr>
              <a:t>*High complexity, legacy systems, integration between diff teams, high cost to introduce new people to new technology, people with high skill want to keep with the rhythm, and then don['t want to invest time in learning new technology.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a:effectLst/>
              <a:latin typeface="Calibri" panose="020F0502020204030204"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a:effectLst/>
                <a:latin typeface="Calibri" panose="020F0502020204030204" pitchFamily="34" charset="0"/>
              </a:rPr>
              <a:t>So it’s time for a Digital Transformation at the Enterprise Level</a:t>
            </a:r>
          </a:p>
          <a:p>
            <a:endParaRPr lang="en-CH"/>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Data analytics has traditionally been a job that requires high skill, it is complex, and current solutions have high costs.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In many cases, generating reports requires experts and programmers to work together to generate the insights that businesses need. </a:t>
            </a:r>
          </a:p>
          <a:p>
            <a:endParaRPr lang="en-CH"/>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But this rhythm of business makes it hard to onboard new members to the team, scaling the process becoming an issue.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Additionally, due to a mismatch between tools and data formats, the process is often siloed, </a:t>
            </a:r>
            <a:r>
              <a:rPr lang="en-GB" b="0" i="0">
                <a:solidFill>
                  <a:srgbClr val="000000"/>
                </a:solidFill>
                <a:effectLst/>
                <a:latin typeface="Segoe UI" panose="020B0502040204020203" pitchFamily="34" charset="0"/>
              </a:rPr>
              <a:t>creating significant barriers to cross-team and cross-department collaboration</a:t>
            </a:r>
            <a:r>
              <a:rPr lang="en-GB" b="0">
                <a:solidFill>
                  <a:srgbClr val="D4D4D4"/>
                </a:solidFill>
                <a:effectLst/>
                <a:latin typeface="Menlo" panose="020B0609030804020204" pitchFamily="49" charset="0"/>
              </a:rPr>
              <a:t>. </a:t>
            </a:r>
            <a:endParaRPr lang="en-CH"/>
          </a:p>
          <a:p>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72621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This can lead to long waiting times for reports, making the generated insights to quickly become outdated.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But in today's fast-paced business environment, waiting days or weeks for important insights is no longer acceptable. </a:t>
            </a:r>
          </a:p>
          <a:p>
            <a:endParaRPr lang="en-CH"/>
          </a:p>
          <a:p>
            <a:endParaRPr lang="en-CH"/>
          </a:p>
          <a:p>
            <a:r>
              <a:rPr lang="en-CH"/>
              <a:t>Is time for platforms to deliever on the digital transformation promise. There’s an inter team dependency. If the CFO needs a new report, they need to ask the business analytics person to get it. Same for the marketing person, if they want to publish a new marketing pitch for their operations. Depend on the data scientists. They don’t have control over the data.</a:t>
            </a:r>
          </a:p>
          <a:p>
            <a:endParaRPr lang="en-CH"/>
          </a:p>
          <a:p>
            <a:r>
              <a:rPr lang="en-CH"/>
              <a:t>Why is it important to have control over the data.</a:t>
            </a:r>
          </a:p>
          <a:p>
            <a:endParaRPr lang="en-CH"/>
          </a:p>
          <a:p>
            <a:r>
              <a:rPr lang="en-CH"/>
              <a:t>If we have the data fresh, at hand, we can easily make adjustments, rapidly. We can make the data work for us, becoming an intelligent platform. A marketing person can ajdust their campaigns based on real-time data. A CFO can stop reacting and start being proactive as they see results in real time. </a:t>
            </a:r>
          </a:p>
          <a:p>
            <a:endParaRPr lang="en-CH"/>
          </a:p>
          <a:p>
            <a:r>
              <a:rPr lang="en-CH"/>
              <a:t>Also this can help operations people predict utilization of resources, not only for devs in the cloud, but think about people having to plan warehouse utilization, or people in the medical field, with time sensitive materials that need to be accomodated as the need arises.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007759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u="none" strike="noStrike" kern="1200">
                <a:solidFill>
                  <a:srgbClr val="000000"/>
                </a:solidFill>
                <a:effectLst/>
                <a:latin typeface="Segoe UI"/>
                <a:ea typeface="+mn-ea"/>
                <a:cs typeface="+mn-cs"/>
              </a:rPr>
              <a:t>As enterprises rely more on digital technologies for operations and customer interactions, monitoring and analyzing IT systems in real-time have become essential.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The good news is that at Microsoft we have created a new tool to bring real-time analytics within reach of businesses of all sizes.</a:t>
            </a:r>
          </a:p>
          <a:p>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69506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Real-time Analytics in Fabric</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8/22/23 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5968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 Real-time analytics in Fabric we want to bring the paradigm shift that happened in our real lives to the business world. </a:t>
            </a:r>
          </a:p>
          <a:p>
            <a:endParaRPr lang="en-GB"/>
          </a:p>
          <a:p>
            <a:r>
              <a:rPr lang="en-GB"/>
              <a:t>In the same way today you can just go and buy books, music or movies online, we want you to have the same “easy to use” and friendly experience when it comes to working with real-time data.</a:t>
            </a:r>
          </a:p>
          <a:p>
            <a:endParaRPr lang="en-GB"/>
          </a:p>
          <a:p>
            <a:r>
              <a:rPr lang="en-GB"/>
              <a:t>By democratizing data for both citizen and advanced data scientists, we created a powerful analytics solutions that can be used by anyone in you organization, regardless of their expertise or job duties. </a:t>
            </a:r>
          </a:p>
          <a:p>
            <a:endParaRPr lang="en-GB"/>
          </a:p>
          <a:p>
            <a:r>
              <a:rPr lang="en-GB"/>
              <a:t>The result is a more agile, data-driven organization that is better equipped to take on the challenges of today's dynamic business environment.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76052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900" b="0" i="0">
                <a:solidFill>
                  <a:srgbClr val="000000"/>
                </a:solidFill>
                <a:effectLst/>
                <a:latin typeface="Segoe UI" panose="020B0502040204020203" pitchFamily="34" charset="0"/>
              </a:rPr>
              <a:t>The Real-time Analytics experience in Fabric, is built on top of Azure Data Explorer Engine</a:t>
            </a:r>
            <a:r>
              <a:rPr lang="en-CH" sz="900" b="0" i="0">
                <a:solidFill>
                  <a:schemeClr val="tx1"/>
                </a:solidFill>
                <a:effectLst/>
                <a:latin typeface="Segoe UI" panose="020B0502040204020203" pitchFamily="34" charset="0"/>
              </a:rPr>
              <a:t>, AKA Kusto, </a:t>
            </a:r>
            <a:r>
              <a:rPr lang="en-GB" sz="900" b="0" i="0">
                <a:solidFill>
                  <a:srgbClr val="000000"/>
                </a:solidFill>
                <a:effectLst/>
                <a:latin typeface="Segoe UI" panose="020B0502040204020203" pitchFamily="34" charset="0"/>
              </a:rPr>
              <a:t>with a </a:t>
            </a:r>
            <a:r>
              <a:rPr lang="en-GB" b="0" i="0">
                <a:solidFill>
                  <a:srgbClr val="000000"/>
                </a:solidFill>
                <a:effectLst/>
                <a:latin typeface="Segoe UI" panose="020B0502040204020203" pitchFamily="34" charset="0"/>
              </a:rPr>
              <a:t>focus on accessibility, having full integration with other Fabric experiences</a:t>
            </a:r>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44604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000000"/>
                </a:solidFill>
                <a:effectLst/>
                <a:latin typeface="Segoe UI" panose="020B0502040204020203" pitchFamily="34" charset="0"/>
              </a:rPr>
              <a:t>Here’s how we reduce complexity with Real-time Analytics in Fabric.</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Fabric offers support for a single logical copy of your data, to help maintain consistency and eliminate data silos.</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Streaming ingestion is enabled by default, so you can import data continuously.</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Data is partitioned by both time and hash by default, so you don’t need to worry about scalability and query performance during data ingestion. </a:t>
            </a:r>
          </a:p>
          <a:p>
            <a:endParaRPr lang="en-GB"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000000"/>
                </a:solidFill>
                <a:effectLst/>
                <a:latin typeface="Segoe UI" panose="020B0502040204020203" pitchFamily="34" charset="0"/>
              </a:rPr>
              <a:t>Also, data is indexed by default, making it easy to search and </a:t>
            </a:r>
            <a:r>
              <a:rPr lang="en-GB" b="0" i="0" dirty="0" err="1">
                <a:solidFill>
                  <a:srgbClr val="000000"/>
                </a:solidFill>
                <a:effectLst/>
                <a:latin typeface="Segoe UI" panose="020B0502040204020203" pitchFamily="34" charset="0"/>
              </a:rPr>
              <a:t>analyze</a:t>
            </a:r>
            <a:r>
              <a:rPr lang="en-GB" b="0" i="0" dirty="0">
                <a:solidFill>
                  <a:srgbClr val="000000"/>
                </a:solidFill>
                <a:effectLst/>
                <a:latin typeface="Segoe UI" panose="020B0502040204020203" pitchFamily="34" charset="0"/>
              </a:rPr>
              <a:t> later.</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There’s native support for structured, semi-structured, and free text data, so you can </a:t>
            </a:r>
            <a:r>
              <a:rPr lang="en-GB" b="0" i="0" dirty="0" err="1">
                <a:solidFill>
                  <a:srgbClr val="000000"/>
                </a:solidFill>
                <a:effectLst/>
                <a:latin typeface="Segoe UI" panose="020B0502040204020203" pitchFamily="34" charset="0"/>
              </a:rPr>
              <a:t>analyze</a:t>
            </a:r>
            <a:r>
              <a:rPr lang="en-GB" b="0" i="0" dirty="0">
                <a:solidFill>
                  <a:srgbClr val="000000"/>
                </a:solidFill>
                <a:effectLst/>
                <a:latin typeface="Segoe UI" panose="020B0502040204020203" pitchFamily="34" charset="0"/>
              </a:rPr>
              <a:t> any type of data in your organization.</a:t>
            </a:r>
          </a:p>
          <a:p>
            <a:endParaRPr lang="en-GB"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000000"/>
                </a:solidFill>
                <a:effectLst/>
                <a:latin typeface="Segoe UI" panose="020B0502040204020203" pitchFamily="34" charset="0"/>
              </a:rPr>
              <a:t>For example, our solutions will automatically infer the shape of the data and create tables based on that shape.</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Also, you can transform data in-place as needed without moving it to a separate system.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59627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b="0" i="0" dirty="0">
                <a:solidFill>
                  <a:srgbClr val="000000"/>
                </a:solidFill>
                <a:effectLst/>
                <a:latin typeface="Segoe UI" panose="020B0502040204020203" pitchFamily="34" charset="0"/>
              </a:rPr>
              <a:t>By being integrated with other Fabric experiences, Real-time analytics also simplifies how you work with your data. </a:t>
            </a:r>
          </a:p>
          <a:p>
            <a:pPr marL="171450" indent="-171450">
              <a:buFontTx/>
              <a:buChar char="-"/>
            </a:pPr>
            <a:endParaRPr lang="en-GB" b="0" i="0" dirty="0">
              <a:solidFill>
                <a:srgbClr val="000000"/>
              </a:solidFill>
              <a:effectLst/>
              <a:latin typeface="Segoe UI" panose="020B0502040204020203" pitchFamily="34" charset="0"/>
            </a:endParaRPr>
          </a:p>
          <a:p>
            <a:pPr marL="171450" indent="-171450">
              <a:buFontTx/>
              <a:buChar char="-"/>
            </a:pPr>
            <a:r>
              <a:rPr lang="en-GB" b="0" i="0" dirty="0">
                <a:solidFill>
                  <a:srgbClr val="000000"/>
                </a:solidFill>
                <a:effectLst/>
                <a:latin typeface="Segoe UI" panose="020B0502040204020203" pitchFamily="34" charset="0"/>
              </a:rPr>
              <a:t>You can easily create Power BI reports on every dataset or explore them via notebooks. </a:t>
            </a:r>
          </a:p>
          <a:p>
            <a:pPr marL="171450" indent="-171450">
              <a:buFontTx/>
              <a:buChar char="-"/>
            </a:pPr>
            <a:endParaRPr lang="en-GB" b="0" i="0" dirty="0">
              <a:solidFill>
                <a:srgbClr val="000000"/>
              </a:solidFill>
              <a:effectLst/>
              <a:latin typeface="Segoe UI" panose="020B0502040204020203" pitchFamily="34" charset="0"/>
            </a:endParaRPr>
          </a:p>
          <a:p>
            <a:pPr marL="171450" indent="-171450">
              <a:buFontTx/>
              <a:buChar char="-"/>
            </a:pPr>
            <a:r>
              <a:rPr lang="en-GB" b="0" i="0" dirty="0">
                <a:solidFill>
                  <a:srgbClr val="000000"/>
                </a:solidFill>
                <a:effectLst/>
                <a:latin typeface="Segoe UI" panose="020B0502040204020203" pitchFamily="34" charset="0"/>
              </a:rPr>
              <a:t>By-default integration with event streaming sources lets you ingest data in real-time from sources like Azure Event Hubs.</a:t>
            </a:r>
          </a:p>
          <a:p>
            <a:pPr marL="171450" indent="-171450">
              <a:buFontTx/>
              <a:buChar char="-"/>
            </a:pPr>
            <a:endParaRPr lang="en-GB" b="0" i="0" dirty="0">
              <a:solidFill>
                <a:srgbClr val="000000"/>
              </a:solidFill>
              <a:effectLst/>
              <a:latin typeface="Segoe UI" panose="020B0502040204020203" pitchFamily="34" charset="0"/>
            </a:endParaRPr>
          </a:p>
          <a:p>
            <a:pPr marL="171450" indent="-171450">
              <a:buFontTx/>
              <a:buChar char="-"/>
            </a:pPr>
            <a:r>
              <a:rPr lang="en-GB" b="0" i="0" dirty="0">
                <a:solidFill>
                  <a:srgbClr val="000000"/>
                </a:solidFill>
                <a:effectLst/>
                <a:latin typeface="Segoe UI" panose="020B0502040204020203" pitchFamily="34" charset="0"/>
              </a:rPr>
              <a:t>All this can be achieved via a no-code, drag and drop user experience.</a:t>
            </a:r>
          </a:p>
          <a:p>
            <a:pPr marL="171450" indent="-171450">
              <a:buFontTx/>
              <a:buChar char="-"/>
            </a:pPr>
            <a:endParaRPr lang="en-GB" b="0" i="0" dirty="0">
              <a:solidFill>
                <a:srgbClr val="000000"/>
              </a:solidFill>
              <a:effectLst/>
              <a:latin typeface="Segoe UI" panose="020B0502040204020203" pitchFamily="34" charset="0"/>
            </a:endParaRPr>
          </a:p>
          <a:p>
            <a:pPr marL="171450" indent="-171450">
              <a:buFontTx/>
              <a:buChar char="-"/>
            </a:pPr>
            <a:r>
              <a:rPr lang="en-GB" b="0" i="0" dirty="0">
                <a:solidFill>
                  <a:srgbClr val="000000"/>
                </a:solidFill>
                <a:effectLst/>
                <a:latin typeface="Segoe UI" panose="020B0502040204020203" pitchFamily="34" charset="0"/>
              </a:rPr>
              <a:t>This helps to ensure that everyone has access to the same data and insights, which is essential for making informed business decisions.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002919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sz="4400" b="0" i="0" dirty="0">
                <a:solidFill>
                  <a:srgbClr val="000000"/>
                </a:solidFill>
                <a:effectLst/>
                <a:latin typeface="Segoe UI" panose="020B0502040204020203" pitchFamily="34" charset="0"/>
              </a:rPr>
              <a:t>Thanks to being powered by Azure Data Explorer, you can store, query, and gain insights into vast amounts of data.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44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4400" b="0" i="0" dirty="0">
                <a:solidFill>
                  <a:srgbClr val="000000"/>
                </a:solidFill>
                <a:effectLst/>
                <a:latin typeface="Segoe UI" panose="020B0502040204020203" pitchFamily="34" charset="0"/>
              </a:rPr>
              <a:t>The system is highly scalable and optimized for performance, able to adjust capacity to your usage patterns and needs, allowing for seamless performance no matter the number of users.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44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4400" b="0" i="0" dirty="0">
                <a:solidFill>
                  <a:srgbClr val="000000"/>
                </a:solidFill>
                <a:effectLst/>
                <a:latin typeface="Segoe UI" panose="020B0502040204020203" pitchFamily="34" charset="0"/>
              </a:rPr>
              <a:t>With an intuitive query language like KQL, everything is easy to get started with.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44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4400" b="0" i="0" dirty="0">
                <a:solidFill>
                  <a:srgbClr val="000000"/>
                </a:solidFill>
                <a:effectLst/>
                <a:latin typeface="Segoe UI" panose="020B0502040204020203" pitchFamily="34" charset="0"/>
              </a:rPr>
              <a:t>Also, the system is fully managed, so you can focus on your data and your business, without having to worry about scaling or partitioning.</a:t>
            </a:r>
            <a:endParaRPr lang="en-CH"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79198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cover 4 areas, </a:t>
            </a:r>
          </a:p>
          <a:p>
            <a:endParaRPr lang="en-US" dirty="0"/>
          </a:p>
          <a:p>
            <a:r>
              <a:rPr lang="en-US" dirty="0"/>
              <a:t>First we will discuss the new paradigm in data consumption, that has led into a shift about how we think about data.</a:t>
            </a:r>
          </a:p>
          <a:p>
            <a:endParaRPr lang="en-US" dirty="0"/>
          </a:p>
          <a:p>
            <a:r>
              <a:rPr lang="en-US" dirty="0"/>
              <a:t>Then we will go with an overview of Real-time analytics in Fabric to understand its capabilities and how it can help you make the most out of your data to bring your organization into the world of real-time data insights.</a:t>
            </a:r>
          </a:p>
          <a:p>
            <a:endParaRPr lang="en-US" dirty="0"/>
          </a:p>
          <a:p>
            <a:r>
              <a:rPr lang="en-US" dirty="0"/>
              <a:t>But of course, you want to see the platform in action. So, we will go through a demo showcasing some of its capabilities.</a:t>
            </a:r>
          </a:p>
          <a:p>
            <a:endParaRPr lang="en-US" dirty="0"/>
          </a:p>
          <a:p>
            <a:r>
              <a:rPr lang="en-US" dirty="0"/>
              <a:t>And finally, we’ll round it up so you can see what type architectures are ideal for the Real-time Analytics experience in Fabric.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65617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i="0" dirty="0">
                <a:solidFill>
                  <a:srgbClr val="000000"/>
                </a:solidFill>
                <a:effectLst/>
                <a:latin typeface="Segoe UI" panose="020B0502040204020203" pitchFamily="34" charset="0"/>
              </a:rPr>
              <a:t>Also, by being fully integrated with other Fabric experiences, with Real-time Analytics, we've solved the single source of truth problem.</a:t>
            </a:r>
          </a:p>
          <a:p>
            <a:endParaRPr lang="en-GB" b="0" i="0" dirty="0">
              <a:solidFill>
                <a:srgbClr val="000000"/>
              </a:solidFill>
              <a:effectLst/>
              <a:latin typeface="Segoe UI" panose="020B0502040204020203" pitchFamily="34" charset="0"/>
            </a:endParaRPr>
          </a:p>
          <a:p>
            <a:r>
              <a:rPr lang="en-GB" b="0" i="0" dirty="0">
                <a:solidFill>
                  <a:srgbClr val="000000"/>
                </a:solidFill>
                <a:effectLst/>
                <a:latin typeface="Segoe UI" panose="020B0502040204020203" pitchFamily="34" charset="0"/>
              </a:rPr>
              <a:t>We've consolidated all your data into one central workspace, so you can be confident that you're working with the most accurate, up-to-date information. </a:t>
            </a:r>
          </a:p>
          <a:p>
            <a:endParaRPr lang="en-GB" b="0" i="0" dirty="0">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505239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Many artifacts M</a:t>
            </a:r>
            <a:r>
              <a:rPr lang="en-CH"/>
              <a:t>essaging with Even Hubs, KQL database, KQL queryset. </a:t>
            </a:r>
          </a:p>
          <a:p>
            <a:r>
              <a:rPr lang="en-CH"/>
              <a:t>Any data soource: different clouds, on prem. CSV, parquet.</a:t>
            </a:r>
          </a:p>
          <a:p>
            <a:r>
              <a:rPr lang="en-CH"/>
              <a:t>You can query text, json, arrays, structured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653769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a:t>Built-in streaming. 200gb per core per minute</a:t>
            </a:r>
          </a:p>
          <a:p>
            <a:r>
              <a:rPr lang="en-CH"/>
              <a:t>Access the data in seconds, once ingested</a:t>
            </a:r>
          </a:p>
          <a:p>
            <a:r>
              <a:rPr lang="en-CH"/>
              <a:t>Suppots time series.</a:t>
            </a:r>
          </a:p>
          <a:p>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268271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Some of the highlighted industry scenarios for Real-time Analytics are IOT Analytics and Log analytics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37991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Which you can extend across different industries, like:</a:t>
            </a:r>
          </a:p>
          <a:p>
            <a:endParaRPr lang="en-GB" dirty="0"/>
          </a:p>
          <a:p>
            <a:r>
              <a:rPr lang="en-GB" dirty="0"/>
              <a:t>Cybersecurity</a:t>
            </a:r>
          </a:p>
          <a:p>
            <a:endParaRPr lang="en-GB" dirty="0"/>
          </a:p>
          <a:p>
            <a:r>
              <a:rPr lang="en-GB" dirty="0"/>
              <a:t>Asset tracking and management</a:t>
            </a:r>
          </a:p>
          <a:p>
            <a:endParaRPr lang="en-GB" dirty="0"/>
          </a:p>
          <a:p>
            <a:r>
              <a:rPr lang="en-GB" dirty="0"/>
              <a:t>Predictive maintenance</a:t>
            </a:r>
          </a:p>
          <a:p>
            <a:endParaRPr lang="en-GB" dirty="0"/>
          </a:p>
          <a:p>
            <a:r>
              <a:rPr lang="en-GB" dirty="0"/>
              <a:t>Supply chain optimization</a:t>
            </a:r>
          </a:p>
          <a:p>
            <a:endParaRPr lang="en-GB" dirty="0"/>
          </a:p>
          <a:p>
            <a:r>
              <a:rPr lang="en-GB" dirty="0"/>
              <a:t>Customer experience</a:t>
            </a:r>
          </a:p>
          <a:p>
            <a:endParaRPr lang="en-GB" dirty="0"/>
          </a:p>
          <a:p>
            <a:r>
              <a:rPr lang="en-GB" dirty="0"/>
              <a:t>Energy management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452078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Also you can use real-time analytics for scenarios like </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Inventory management</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Quality control</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Environmental monitoring</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Fleet management</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Health and safety </a:t>
            </a:r>
          </a:p>
          <a:p>
            <a:pPr marL="285750" indent="-285750" algn="l" rtl="0" fontAlgn="base">
              <a:spcBef>
                <a:spcPts val="0"/>
              </a:spcBef>
              <a:spcAft>
                <a:spcPts val="0"/>
              </a:spcAft>
              <a:buFont typeface="Arial" panose="020B0604020202020204" pitchFamily="34" charset="0"/>
              <a:buChar char="•"/>
            </a:pPr>
            <a:endParaRPr lang="en-US" sz="900" b="0" i="0" u="none" strike="noStrike" kern="1200" dirty="0">
              <a:solidFill>
                <a:srgbClr val="000000"/>
              </a:solidFill>
              <a:effectLst/>
              <a:latin typeface="Segoe UI"/>
              <a:ea typeface="+mn-ea"/>
              <a:cs typeface="+mn-cs"/>
            </a:endParaRPr>
          </a:p>
          <a:p>
            <a:pPr marL="285750" indent="-285750" algn="l" rtl="0" fontAlgn="base">
              <a:spcBef>
                <a:spcPts val="0"/>
              </a:spcBef>
              <a:spcAft>
                <a:spcPts val="0"/>
              </a:spcAft>
              <a:buFont typeface="Arial" panose="020B0604020202020204" pitchFamily="34" charset="0"/>
              <a:buChar char="•"/>
            </a:pPr>
            <a:r>
              <a:rPr lang="en-US" sz="900" b="0" i="0" u="none" strike="noStrike" kern="1200" dirty="0">
                <a:solidFill>
                  <a:srgbClr val="000000"/>
                </a:solidFill>
                <a:effectLst/>
                <a:latin typeface="Segoe UI"/>
                <a:ea typeface="+mn-ea"/>
                <a:cs typeface="+mn-cs"/>
              </a:rPr>
              <a:t>Basically, if you have time based events that require data streaming, like telemetry data, then with Real-time analytic you are at the right place.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753105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a demo of Real-time analytics in action.</a:t>
            </a:r>
          </a:p>
          <a:p>
            <a:endParaRPr lang="en-US" dirty="0"/>
          </a:p>
          <a:p>
            <a:r>
              <a:rPr lang="en-US" dirty="0"/>
              <a:t>In this demo we are going to create a real-time analytics solution, ingesting streaming data from </a:t>
            </a:r>
            <a:r>
              <a:rPr lang="en-US" dirty="0" err="1"/>
              <a:t>Eventstream</a:t>
            </a:r>
            <a:r>
              <a:rPr lang="en-US" dirty="0"/>
              <a:t> and then using the KQL Database for creating a real-time</a:t>
            </a:r>
          </a:p>
          <a:p>
            <a:r>
              <a:rPr lang="en-US" dirty="0"/>
              <a:t>refreshing Power BI report.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8/22/23 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81939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solidFill>
                  <a:srgbClr val="569CD6"/>
                </a:solidFill>
                <a:effectLst/>
                <a:latin typeface="Menlo" panose="020B0609030804020204" pitchFamily="49" charset="0"/>
              </a:rPr>
              <a:t># demo script</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In this step, you will create a Fabric workspace that will contain all the artefacts needed for real-time analytics including KQL Database, </a:t>
            </a:r>
            <a:r>
              <a:rPr lang="en-GB" b="0" dirty="0" err="1">
                <a:solidFill>
                  <a:srgbClr val="D4D4D4"/>
                </a:solidFill>
                <a:effectLst/>
                <a:latin typeface="Menlo" panose="020B0609030804020204" pitchFamily="49" charset="0"/>
              </a:rPr>
              <a:t>Eventstream</a:t>
            </a:r>
            <a:r>
              <a:rPr lang="en-GB" b="0" dirty="0">
                <a:solidFill>
                  <a:srgbClr val="D4D4D4"/>
                </a:solidFill>
                <a:effectLst/>
                <a:latin typeface="Menlo" panose="020B0609030804020204" pitchFamily="49" charset="0"/>
              </a:rPr>
              <a:t>, Power BI datasets, and reports.</a:t>
            </a:r>
          </a:p>
          <a:p>
            <a:br>
              <a:rPr lang="en-GB" b="0" dirty="0">
                <a:solidFill>
                  <a:srgbClr val="D4D4D4"/>
                </a:solidFill>
                <a:effectLst/>
                <a:latin typeface="Menlo" panose="020B0609030804020204" pitchFamily="49" charset="0"/>
              </a:rPr>
            </a:br>
            <a:r>
              <a:rPr lang="en-GB" b="1" dirty="0">
                <a:solidFill>
                  <a:srgbClr val="569CD6"/>
                </a:solidFill>
                <a:effectLst/>
                <a:latin typeface="Menlo" panose="020B0609030804020204" pitchFamily="49" charset="0"/>
              </a:rPr>
              <a:t>## Create a Fabric workspace</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Workspaces &gt; New Workspace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And then fill out the Create a workspace form by giving it the name: Fabric Real-time Analytics Tutorial</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You can leave all the other fields as they are.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Then click Apply</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 interface will change to the new workspace you just created.</a:t>
            </a:r>
          </a:p>
          <a:p>
            <a:br>
              <a:rPr lang="en-GB" b="0" dirty="0">
                <a:solidFill>
                  <a:srgbClr val="D4D4D4"/>
                </a:solidFill>
                <a:effectLst/>
                <a:latin typeface="Menlo" panose="020B0609030804020204" pitchFamily="49" charset="0"/>
              </a:rPr>
            </a:br>
            <a:r>
              <a:rPr lang="en-GB" b="1" dirty="0">
                <a:solidFill>
                  <a:srgbClr val="569CD6"/>
                </a:solidFill>
                <a:effectLst/>
                <a:latin typeface="Menlo" panose="020B0609030804020204" pitchFamily="49" charset="0"/>
              </a:rPr>
              <a:t>## Create a KQL Database</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Now it’s time to create the KQL database.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New &gt; KQL Database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On the New KQL Database dialog, enter a unique name.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Since we are going to use the New York City Yellow Taxi database, we’ll call it </a:t>
            </a:r>
            <a:r>
              <a:rPr lang="en-GB" b="0" dirty="0" err="1">
                <a:solidFill>
                  <a:srgbClr val="D4D4D4"/>
                </a:solidFill>
                <a:effectLst/>
                <a:latin typeface="Menlo" panose="020B0609030804020204" pitchFamily="49" charset="0"/>
              </a:rPr>
              <a:t>NycTaxiDB</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Then select Create.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Once provisioning is complete the KQL database editor landing page will be shown</a:t>
            </a:r>
          </a:p>
          <a:p>
            <a:br>
              <a:rPr lang="en-GB" b="0" dirty="0">
                <a:solidFill>
                  <a:srgbClr val="D4D4D4"/>
                </a:solidFill>
                <a:effectLst/>
                <a:latin typeface="Menlo" panose="020B0609030804020204" pitchFamily="49" charset="0"/>
              </a:rPr>
            </a:br>
            <a:r>
              <a:rPr lang="en-GB" b="1" dirty="0">
                <a:solidFill>
                  <a:srgbClr val="569CD6"/>
                </a:solidFill>
                <a:effectLst/>
                <a:latin typeface="Menlo" panose="020B0609030804020204" pitchFamily="49" charset="0"/>
              </a:rPr>
              <a:t>## Add a Mirroring policy</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Finally, we are going to run a query to enable a mirroring policy on the database to mirror one logical copy in </a:t>
            </a:r>
            <a:r>
              <a:rPr lang="en-GB" b="0" dirty="0" err="1">
                <a:solidFill>
                  <a:srgbClr val="D4D4D4"/>
                </a:solidFill>
                <a:effectLst/>
                <a:latin typeface="Menlo" panose="020B0609030804020204" pitchFamily="49" charset="0"/>
              </a:rPr>
              <a:t>OneLake</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Database in the Object tree.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Then Select Check your data.</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And then we use the following .alter-merge query to enable mirroring</a:t>
            </a:r>
          </a:p>
          <a:p>
            <a:br>
              <a:rPr lang="en-GB" b="0" dirty="0">
                <a:solidFill>
                  <a:srgbClr val="D4D4D4"/>
                </a:solidFill>
                <a:effectLst/>
                <a:latin typeface="Menlo" panose="020B0609030804020204" pitchFamily="49" charset="0"/>
              </a:rPr>
            </a:br>
            <a:r>
              <a:rPr lang="en-GB" b="1" dirty="0">
                <a:solidFill>
                  <a:srgbClr val="569CD6"/>
                </a:solidFill>
                <a:effectLst/>
                <a:latin typeface="Menlo" panose="020B0609030804020204" pitchFamily="49" charset="0"/>
              </a:rPr>
              <a:t>## Create an </a:t>
            </a:r>
            <a:r>
              <a:rPr lang="en-GB" b="1" dirty="0" err="1">
                <a:solidFill>
                  <a:srgbClr val="569CD6"/>
                </a:solidFill>
                <a:effectLst/>
                <a:latin typeface="Menlo" panose="020B0609030804020204" pitchFamily="49" charset="0"/>
              </a:rPr>
              <a:t>Eventstream</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Let's go back to the Workspace to to create an </a:t>
            </a:r>
            <a:r>
              <a:rPr lang="en-GB" b="0" dirty="0" err="1">
                <a:solidFill>
                  <a:srgbClr val="D4D4D4"/>
                </a:solidFill>
                <a:effectLst/>
                <a:latin typeface="Menlo" panose="020B0609030804020204" pitchFamily="49" charset="0"/>
              </a:rPr>
              <a:t>Eventstream</a:t>
            </a:r>
            <a:r>
              <a:rPr lang="en-GB" b="0" dirty="0">
                <a:solidFill>
                  <a:srgbClr val="D4D4D4"/>
                </a:solidFill>
                <a:effectLst/>
                <a:latin typeface="Menlo" panose="020B0609030804020204" pitchFamily="49" charset="0"/>
              </a:rPr>
              <a:t> to stream data into the KQL database.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New &gt; </a:t>
            </a:r>
            <a:r>
              <a:rPr lang="en-GB" b="0" dirty="0" err="1">
                <a:solidFill>
                  <a:srgbClr val="D4D4D4"/>
                </a:solidFill>
                <a:effectLst/>
                <a:latin typeface="Menlo" panose="020B0609030804020204" pitchFamily="49" charset="0"/>
              </a:rPr>
              <a:t>EventStream</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On the New </a:t>
            </a:r>
            <a:r>
              <a:rPr lang="en-GB" b="0" dirty="0" err="1">
                <a:solidFill>
                  <a:srgbClr val="D4D4D4"/>
                </a:solidFill>
                <a:effectLst/>
                <a:latin typeface="Menlo" panose="020B0609030804020204" pitchFamily="49" charset="0"/>
              </a:rPr>
              <a:t>Eventstream</a:t>
            </a:r>
            <a:r>
              <a:rPr lang="en-GB" b="0" dirty="0">
                <a:solidFill>
                  <a:srgbClr val="D4D4D4"/>
                </a:solidFill>
                <a:effectLst/>
                <a:latin typeface="Menlo" panose="020B0609030804020204" pitchFamily="49" charset="0"/>
              </a:rPr>
              <a:t> dialog, enter </a:t>
            </a:r>
            <a:r>
              <a:rPr lang="en-GB" b="0" dirty="0" err="1">
                <a:solidFill>
                  <a:srgbClr val="D4D4D4"/>
                </a:solidFill>
                <a:effectLst/>
                <a:latin typeface="Menlo" panose="020B0609030804020204" pitchFamily="49" charset="0"/>
              </a:rPr>
              <a:t>NyTaxiTripsEventstream</a:t>
            </a:r>
            <a:r>
              <a:rPr lang="en-GB" b="0" dirty="0">
                <a:solidFill>
                  <a:srgbClr val="D4D4D4"/>
                </a:solidFill>
                <a:effectLst/>
                <a:latin typeface="Menlo" panose="020B0609030804020204" pitchFamily="49" charset="0"/>
              </a:rPr>
              <a:t> as the name, and select Create.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Once provisioning is complete the </a:t>
            </a:r>
            <a:r>
              <a:rPr lang="en-GB" b="0" dirty="0" err="1">
                <a:solidFill>
                  <a:srgbClr val="D4D4D4"/>
                </a:solidFill>
                <a:effectLst/>
                <a:latin typeface="Menlo" panose="020B0609030804020204" pitchFamily="49" charset="0"/>
              </a:rPr>
              <a:t>Eventstream</a:t>
            </a:r>
            <a:r>
              <a:rPr lang="en-GB" b="0" dirty="0">
                <a:solidFill>
                  <a:srgbClr val="D4D4D4"/>
                </a:solidFill>
                <a:effectLst/>
                <a:latin typeface="Menlo" panose="020B0609030804020204" pitchFamily="49" charset="0"/>
              </a:rPr>
              <a:t> landing page will be shown.</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Now we are going to configure the </a:t>
            </a:r>
            <a:r>
              <a:rPr lang="en-GB" b="0" dirty="0" err="1">
                <a:solidFill>
                  <a:srgbClr val="D4D4D4"/>
                </a:solidFill>
                <a:effectLst/>
                <a:latin typeface="Menlo" panose="020B0609030804020204" pitchFamily="49" charset="0"/>
              </a:rPr>
              <a:t>Eventstream</a:t>
            </a:r>
            <a:r>
              <a:rPr lang="en-GB" b="0" dirty="0">
                <a:solidFill>
                  <a:srgbClr val="D4D4D4"/>
                </a:solidFill>
                <a:effectLst/>
                <a:latin typeface="Menlo" panose="020B0609030804020204" pitchFamily="49" charset="0"/>
              </a:rPr>
              <a:t> to stream data into the KQL database.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New Source &gt; Sample data</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Enter </a:t>
            </a:r>
            <a:r>
              <a:rPr lang="en-GB" b="0" dirty="0" err="1">
                <a:solidFill>
                  <a:srgbClr val="D4D4D4"/>
                </a:solidFill>
                <a:effectLst/>
                <a:latin typeface="Menlo" panose="020B0609030804020204" pitchFamily="49" charset="0"/>
              </a:rPr>
              <a:t>nytaxitripsdatasource</a:t>
            </a:r>
            <a:r>
              <a:rPr lang="en-GB" b="0" dirty="0">
                <a:solidFill>
                  <a:srgbClr val="D4D4D4"/>
                </a:solidFill>
                <a:effectLst/>
                <a:latin typeface="Menlo" panose="020B0609030804020204" pitchFamily="49" charset="0"/>
              </a:rPr>
              <a:t> and choose Yellow Taxi from the sample data dropdown.</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Then select Create.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Then select New Destination and choose KQL Database.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Enter </a:t>
            </a:r>
            <a:r>
              <a:rPr lang="en-GB" b="0" dirty="0" err="1">
                <a:solidFill>
                  <a:srgbClr val="D4D4D4"/>
                </a:solidFill>
                <a:effectLst/>
                <a:latin typeface="Menlo" panose="020B0609030804020204" pitchFamily="49" charset="0"/>
              </a:rPr>
              <a:t>nytaxidatabase</a:t>
            </a:r>
            <a:r>
              <a:rPr lang="en-GB" b="0" dirty="0">
                <a:solidFill>
                  <a:srgbClr val="D4D4D4"/>
                </a:solidFill>
                <a:effectLst/>
                <a:latin typeface="Menlo" panose="020B0609030804020204" pitchFamily="49" charset="0"/>
              </a:rPr>
              <a:t> and choose your Fabric workspace from the dropdown, and then select the KQL database that you created before.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Then select Create and Configure.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In the Destination tab, select New table and enter </a:t>
            </a:r>
            <a:r>
              <a:rPr lang="en-GB" b="0" dirty="0" err="1">
                <a:solidFill>
                  <a:srgbClr val="D4D4D4"/>
                </a:solidFill>
                <a:effectLst/>
                <a:latin typeface="Menlo" panose="020B0609030804020204" pitchFamily="49" charset="0"/>
              </a:rPr>
              <a:t>nyctaxitrips</a:t>
            </a:r>
            <a:r>
              <a:rPr lang="en-GB" b="0" dirty="0">
                <a:solidFill>
                  <a:srgbClr val="D4D4D4"/>
                </a:solidFill>
                <a:effectLst/>
                <a:latin typeface="Menlo" panose="020B0609030804020204" pitchFamily="49" charset="0"/>
              </a:rPr>
              <a:t> as the table name.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Next: Source.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In the Source tab, keep the default values, select Next: Schema.</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In the Schema tab, choose JSON as the Data format dropdown.</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After choosing JSON as the Data format, data preview will refresh and show the data in strongly typed columns.</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Here you can change the data type of the inferred columns to match your needs.</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the arrow next to </a:t>
            </a:r>
            <a:r>
              <a:rPr lang="en-GB" b="0" dirty="0" err="1">
                <a:solidFill>
                  <a:srgbClr val="D4D4D4"/>
                </a:solidFill>
                <a:effectLst/>
                <a:latin typeface="Menlo" panose="020B0609030804020204" pitchFamily="49" charset="0"/>
              </a:rPr>
              <a:t>VendorID</a:t>
            </a:r>
            <a:r>
              <a:rPr lang="en-GB" b="0" dirty="0">
                <a:solidFill>
                  <a:srgbClr val="D4D4D4"/>
                </a:solidFill>
                <a:effectLst/>
                <a:latin typeface="Menlo" panose="020B0609030804020204" pitchFamily="49" charset="0"/>
              </a:rPr>
              <a:t> column name, choose Change data type, and then choose int.</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As shown in the previous step, choose datatype as long for the columns </a:t>
            </a:r>
            <a:r>
              <a:rPr lang="en-GB" b="0" dirty="0" err="1">
                <a:solidFill>
                  <a:srgbClr val="D4D4D4"/>
                </a:solidFill>
                <a:effectLst/>
                <a:latin typeface="Menlo" panose="020B0609030804020204" pitchFamily="49" charset="0"/>
              </a:rPr>
              <a:t>passenger_count</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PULocationID</a:t>
            </a:r>
            <a:r>
              <a:rPr lang="en-GB" b="0" dirty="0">
                <a:solidFill>
                  <a:srgbClr val="D4D4D4"/>
                </a:solidFill>
                <a:effectLst/>
                <a:latin typeface="Menlo" panose="020B0609030804020204" pitchFamily="49" charset="0"/>
              </a:rPr>
              <a:t>, </a:t>
            </a:r>
            <a:r>
              <a:rPr lang="en-GB" b="0" dirty="0" err="1">
                <a:solidFill>
                  <a:srgbClr val="D4D4D4"/>
                </a:solidFill>
                <a:effectLst/>
                <a:latin typeface="Menlo" panose="020B0609030804020204" pitchFamily="49" charset="0"/>
              </a:rPr>
              <a:t>DOLocationID</a:t>
            </a:r>
            <a:r>
              <a:rPr lang="en-GB" b="0" dirty="0">
                <a:solidFill>
                  <a:srgbClr val="D4D4D4"/>
                </a:solidFill>
                <a:effectLst/>
                <a:latin typeface="Menlo" panose="020B0609030804020204" pitchFamily="49" charset="0"/>
              </a:rPr>
              <a:t> and </a:t>
            </a:r>
            <a:r>
              <a:rPr lang="en-GB" b="0" dirty="0" err="1">
                <a:solidFill>
                  <a:srgbClr val="D4D4D4"/>
                </a:solidFill>
                <a:effectLst/>
                <a:latin typeface="Menlo" panose="020B0609030804020204" pitchFamily="49" charset="0"/>
              </a:rPr>
              <a:t>payment_type</a:t>
            </a:r>
            <a:r>
              <a:rPr lang="en-GB" b="0" dirty="0">
                <a:solidFill>
                  <a:srgbClr val="D4D4D4"/>
                </a:solidFill>
                <a:effectLst/>
                <a:latin typeface="Menlo" panose="020B0609030804020204" pitchFamily="49" charset="0"/>
              </a:rPr>
              <a:t>. </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Then Select Next: Summary.</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In the "Continuous ingestion from Event Stream is in progress" window, all steps will be marked with green check marks when the data connection is successfully created. </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 data from </a:t>
            </a:r>
            <a:r>
              <a:rPr lang="en-GB" b="0" dirty="0" err="1">
                <a:solidFill>
                  <a:srgbClr val="D4D4D4"/>
                </a:solidFill>
                <a:effectLst/>
                <a:latin typeface="Menlo" panose="020B0609030804020204" pitchFamily="49" charset="0"/>
              </a:rPr>
              <a:t>Eventstream</a:t>
            </a:r>
            <a:r>
              <a:rPr lang="en-GB" b="0" dirty="0">
                <a:solidFill>
                  <a:srgbClr val="D4D4D4"/>
                </a:solidFill>
                <a:effectLst/>
                <a:latin typeface="Menlo" panose="020B0609030804020204" pitchFamily="49" charset="0"/>
              </a:rPr>
              <a:t> will begin streaming automatically into your table.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Now it’s time to explore the data with Power BI</a:t>
            </a:r>
          </a:p>
          <a:p>
            <a:br>
              <a:rPr lang="en-GB" b="0" dirty="0">
                <a:solidFill>
                  <a:srgbClr val="D4D4D4"/>
                </a:solidFill>
                <a:effectLst/>
                <a:latin typeface="Menlo" panose="020B0609030804020204" pitchFamily="49" charset="0"/>
              </a:rPr>
            </a:br>
            <a:r>
              <a:rPr lang="en-GB" b="1" dirty="0">
                <a:solidFill>
                  <a:srgbClr val="569CD6"/>
                </a:solidFill>
                <a:effectLst/>
                <a:latin typeface="Menlo" panose="020B0609030804020204" pitchFamily="49" charset="0"/>
              </a:rPr>
              <a:t># Explore data and build Power BI report</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Navigate to your Fabric workspace, select your KQL Database.</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In the object tree, select the table </a:t>
            </a:r>
            <a:r>
              <a:rPr lang="en-GB" b="0" dirty="0" err="1">
                <a:solidFill>
                  <a:srgbClr val="D4D4D4"/>
                </a:solidFill>
                <a:effectLst/>
                <a:latin typeface="Menlo" panose="020B0609030804020204" pitchFamily="49" charset="0"/>
              </a:rPr>
              <a:t>nytaxitrips</a:t>
            </a:r>
            <a:endParaRPr lang="en-GB" b="0" dirty="0">
              <a:solidFill>
                <a:srgbClr val="D4D4D4"/>
              </a:solidFill>
              <a:effectLst/>
              <a:latin typeface="Menlo" panose="020B0609030804020204" pitchFamily="49" charset="0"/>
            </a:endParaRP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In the top right corner, select Check your data.</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Then we will paste the following query to create a summarize fare amounts grouped by hour of day.</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Once you run the query you will see the results in the table below.</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Build Power BI Report. An Empty </a:t>
            </a:r>
            <a:r>
              <a:rPr lang="en-GB" b="0" dirty="0" err="1">
                <a:solidFill>
                  <a:srgbClr val="D4D4D4"/>
                </a:solidFill>
                <a:effectLst/>
                <a:latin typeface="Menlo" panose="020B0609030804020204" pitchFamily="49" charset="0"/>
              </a:rPr>
              <a:t>PowerBI</a:t>
            </a:r>
            <a:r>
              <a:rPr lang="en-GB" b="0" dirty="0">
                <a:solidFill>
                  <a:srgbClr val="D4D4D4"/>
                </a:solidFill>
                <a:effectLst/>
                <a:latin typeface="Menlo" panose="020B0609030804020204" pitchFamily="49" charset="0"/>
              </a:rPr>
              <a:t> report editing window will open.</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Stacked Column Chart in the Visualizations pane. Drag </a:t>
            </a:r>
            <a:r>
              <a:rPr lang="en-GB" b="0" dirty="0" err="1">
                <a:solidFill>
                  <a:srgbClr val="D4D4D4"/>
                </a:solidFill>
                <a:effectLst/>
                <a:latin typeface="Menlo" panose="020B0609030804020204" pitchFamily="49" charset="0"/>
              </a:rPr>
              <a:t>HourOfDay</a:t>
            </a:r>
            <a:r>
              <a:rPr lang="en-GB" b="0" dirty="0">
                <a:solidFill>
                  <a:srgbClr val="D4D4D4"/>
                </a:solidFill>
                <a:effectLst/>
                <a:latin typeface="Menlo" panose="020B0609030804020204" pitchFamily="49" charset="0"/>
              </a:rPr>
              <a:t> field to X-axis and</a:t>
            </a:r>
          </a:p>
          <a:p>
            <a:r>
              <a:rPr lang="en-GB" b="0" dirty="0" err="1">
                <a:solidFill>
                  <a:srgbClr val="D4D4D4"/>
                </a:solidFill>
                <a:effectLst/>
                <a:latin typeface="Menlo" panose="020B0609030804020204" pitchFamily="49" charset="0"/>
              </a:rPr>
              <a:t>avg_fare_amount</a:t>
            </a:r>
            <a:r>
              <a:rPr lang="en-GB" b="0" dirty="0">
                <a:solidFill>
                  <a:srgbClr val="D4D4D4"/>
                </a:solidFill>
                <a:effectLst/>
                <a:latin typeface="Menlo" panose="020B0609030804020204" pitchFamily="49" charset="0"/>
              </a:rPr>
              <a:t> to Y-axis</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Select File menu and then Save in the top left corner</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Enter </a:t>
            </a:r>
            <a:r>
              <a:rPr lang="en-GB" b="0" dirty="0" err="1">
                <a:solidFill>
                  <a:srgbClr val="D4D4D4"/>
                </a:solidFill>
                <a:effectLst/>
                <a:latin typeface="Menlo" panose="020B0609030804020204" pitchFamily="49" charset="0"/>
              </a:rPr>
              <a:t>nyctaxitripstats</a:t>
            </a:r>
            <a:r>
              <a:rPr lang="en-GB" b="0" dirty="0">
                <a:solidFill>
                  <a:srgbClr val="D4D4D4"/>
                </a:solidFill>
                <a:effectLst/>
                <a:latin typeface="Menlo" panose="020B0609030804020204" pitchFamily="49" charset="0"/>
              </a:rPr>
              <a:t> in the Name your file in Power BI field, choose your workspace and choose sensitivity as Public.</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Once the report is saved, click on the link Open the file in Power BI to view, edit, and get a shareable link.</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Click on Edit button to edit the Power BI report.</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Choose Format your report page, and Toggle Page Refresh to On.</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Expand Page Refresh and set the refresh interval to 10 seconds. </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Then Save your report.</a:t>
            </a:r>
          </a:p>
          <a:p>
            <a:br>
              <a:rPr lang="en-GB" b="0" dirty="0">
                <a:solidFill>
                  <a:srgbClr val="D4D4D4"/>
                </a:solidFill>
                <a:effectLst/>
                <a:latin typeface="Menlo" panose="020B0609030804020204" pitchFamily="49" charset="0"/>
              </a:rPr>
            </a:br>
            <a:r>
              <a:rPr lang="en-GB" b="0" dirty="0">
                <a:solidFill>
                  <a:srgbClr val="D4D4D4"/>
                </a:solidFill>
                <a:effectLst/>
                <a:latin typeface="Menlo" panose="020B0609030804020204" pitchFamily="49" charset="0"/>
              </a:rPr>
              <a:t>With this tutorial, you have now built an auto-refreshing Power BI report that is querying streaming data arriving in KQL Database from </a:t>
            </a:r>
            <a:r>
              <a:rPr lang="en-GB" b="0" dirty="0" err="1">
                <a:solidFill>
                  <a:srgbClr val="D4D4D4"/>
                </a:solidFill>
                <a:effectLst/>
                <a:latin typeface="Menlo" panose="020B0609030804020204" pitchFamily="49" charset="0"/>
              </a:rPr>
              <a:t>Eventstream</a:t>
            </a:r>
            <a:r>
              <a:rPr lang="en-GB" b="0" dirty="0">
                <a:solidFill>
                  <a:srgbClr val="D4D4D4"/>
                </a:solidFill>
                <a:effectLst/>
                <a:latin typeface="Menlo" panose="020B0609030804020204" pitchFamily="49" charset="0"/>
              </a:rPr>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8/22/23 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98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As you could see in the demo, </a:t>
            </a:r>
          </a:p>
          <a:p>
            <a:pPr algn="l">
              <a:buFont typeface="Arial" panose="020B0604020202020204" pitchFamily="34" charset="0"/>
              <a:buChar char="•"/>
            </a:pPr>
            <a:endParaRPr lang="en-GB" b="0" i="0" u="none" strike="noStrike" dirty="0">
              <a:solidFill>
                <a:srgbClr val="161616"/>
              </a:solidFill>
              <a:effectLst/>
              <a:latin typeface="Segoe UI" panose="020B0502040204020203" pitchFamily="34" charset="0"/>
            </a:endParaRP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You can stream data from Event Hubs directly into Real-Time Analytics. </a:t>
            </a:r>
          </a:p>
          <a:p>
            <a:pPr algn="l">
              <a:buFont typeface="Arial" panose="020B0604020202020204" pitchFamily="34" charset="0"/>
              <a:buChar char="•"/>
            </a:pPr>
            <a:endParaRPr lang="en-GB" b="0" i="0" u="none" strike="noStrike" dirty="0">
              <a:solidFill>
                <a:srgbClr val="161616"/>
              </a:solidFill>
              <a:effectLst/>
              <a:latin typeface="Segoe UI" panose="020B0502040204020203" pitchFamily="34" charset="0"/>
            </a:endParaRP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The underlying Kusto engine is able to detect the data format, and infer the database table structure from it. </a:t>
            </a:r>
          </a:p>
          <a:p>
            <a:pPr algn="l">
              <a:buFont typeface="Arial" panose="020B0604020202020204" pitchFamily="34" charset="0"/>
              <a:buChar char="•"/>
            </a:pPr>
            <a:endParaRPr lang="en-GB" b="0" i="0" u="none" strike="noStrike" dirty="0">
              <a:solidFill>
                <a:srgbClr val="161616"/>
              </a:solidFill>
              <a:effectLst/>
              <a:latin typeface="Segoe UI" panose="020B0502040204020203" pitchFamily="34" charset="0"/>
            </a:endParaRP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Then you can query the data directly by using KQL. </a:t>
            </a:r>
          </a:p>
          <a:p>
            <a:pPr algn="l">
              <a:buFont typeface="Arial" panose="020B0604020202020204" pitchFamily="34" charset="0"/>
              <a:buChar char="•"/>
            </a:pPr>
            <a:endParaRPr lang="en-GB" b="0" i="0" u="none" strike="noStrike" dirty="0">
              <a:solidFill>
                <a:srgbClr val="161616"/>
              </a:solidFill>
              <a:effectLst/>
              <a:latin typeface="Segoe UI" panose="020B0502040204020203" pitchFamily="34" charset="0"/>
            </a:endParaRPr>
          </a:p>
          <a:p>
            <a:pPr algn="l">
              <a:buFont typeface="Arial" panose="020B0604020202020204" pitchFamily="34" charset="0"/>
              <a:buChar char="•"/>
            </a:pPr>
            <a:r>
              <a:rPr lang="en-GB" b="0" i="0" u="none" strike="noStrike" dirty="0">
                <a:solidFill>
                  <a:srgbClr val="161616"/>
                </a:solidFill>
                <a:effectLst/>
                <a:latin typeface="Segoe UI" panose="020B0502040204020203" pitchFamily="34" charset="0"/>
              </a:rPr>
              <a:t>Thanks to the Power BI integration, you can visualize the data to gain powerful insights from it, all into a managed experience in Fabric.</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090673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solidFill>
                  <a:srgbClr val="161616"/>
                </a:solidFill>
                <a:effectLst/>
                <a:latin typeface="Segoe UI" panose="020B0502040204020203" pitchFamily="34" charset="0"/>
              </a:rPr>
              <a:t>In conclusion, when to use Real-Time Analytics?</a:t>
            </a:r>
          </a:p>
          <a:p>
            <a:pPr algn="l"/>
            <a:endParaRPr lang="en-GB" b="1" i="0" u="none" strike="noStrike" dirty="0">
              <a:solidFill>
                <a:srgbClr val="161616"/>
              </a:solidFill>
              <a:effectLst/>
              <a:latin typeface="Segoe UI" panose="020B0502040204020203" pitchFamily="34" charset="0"/>
            </a:endParaRPr>
          </a:p>
          <a:p>
            <a:pPr algn="l"/>
            <a:r>
              <a:rPr lang="en-GB" b="1" i="0" u="none" strike="noStrike" dirty="0">
                <a:solidFill>
                  <a:srgbClr val="161616"/>
                </a:solidFill>
                <a:effectLst/>
                <a:latin typeface="Segoe UI" panose="020B0502040204020203" pitchFamily="34" charset="0"/>
              </a:rPr>
              <a:t>If any one of these questions describes your data needs, Real-Time Analytics is the right solution for you:</a:t>
            </a:r>
          </a:p>
          <a:p>
            <a:pPr algn="l"/>
            <a:endParaRPr lang="en-GB" b="1" i="0" u="none" strike="noStrike" dirty="0">
              <a:solidFill>
                <a:srgbClr val="161616"/>
              </a:solidFill>
              <a:effectLst/>
              <a:latin typeface="Segoe UI" panose="020B0502040204020203" pitchFamily="34" charset="0"/>
            </a:endParaRPr>
          </a:p>
          <a:p>
            <a:pPr algn="l"/>
            <a:r>
              <a:rPr lang="en-GB" b="1" i="0" u="none" strike="noStrike" dirty="0">
                <a:solidFill>
                  <a:srgbClr val="161616"/>
                </a:solidFill>
                <a:effectLst/>
                <a:latin typeface="Segoe UI" panose="020B0502040204020203" pitchFamily="34" charset="0"/>
              </a:rPr>
              <a:t>Do I need high freshness from data ingestion to query?</a:t>
            </a:r>
          </a:p>
          <a:p>
            <a:pPr algn="l"/>
            <a:endParaRPr lang="en-GB" b="1" i="0" u="none" strike="noStrike" dirty="0">
              <a:solidFill>
                <a:srgbClr val="161616"/>
              </a:solidFill>
              <a:effectLst/>
              <a:latin typeface="Segoe UI" panose="020B0502040204020203" pitchFamily="34" charset="0"/>
            </a:endParaRPr>
          </a:p>
          <a:p>
            <a:pPr algn="l"/>
            <a:r>
              <a:rPr lang="en-GB" b="1" i="0" u="none" strike="noStrike" dirty="0">
                <a:solidFill>
                  <a:srgbClr val="161616"/>
                </a:solidFill>
                <a:effectLst/>
                <a:latin typeface="Segoe UI" panose="020B0502040204020203" pitchFamily="34" charset="0"/>
              </a:rPr>
              <a:t>Do I have a service that needs to access data with low query latency (in a matter of seconds)?</a:t>
            </a:r>
          </a:p>
          <a:p>
            <a:pPr algn="l"/>
            <a:endParaRPr lang="en-GB" b="1" i="0" u="none" strike="noStrike" dirty="0">
              <a:solidFill>
                <a:srgbClr val="161616"/>
              </a:solidFill>
              <a:effectLst/>
              <a:latin typeface="Segoe UI" panose="020B0502040204020203" pitchFamily="34" charset="0"/>
            </a:endParaRPr>
          </a:p>
          <a:p>
            <a:pPr algn="l"/>
            <a:r>
              <a:rPr lang="en-GB" b="1" i="0" u="none" strike="noStrike" dirty="0">
                <a:solidFill>
                  <a:srgbClr val="161616"/>
                </a:solidFill>
                <a:effectLst/>
                <a:latin typeface="Segoe UI" panose="020B0502040204020203" pitchFamily="34" charset="0"/>
              </a:rPr>
              <a:t>Do I need to search or access data in different formats, like structured data, </a:t>
            </a:r>
            <a:r>
              <a:rPr lang="en-GB" b="1" i="0" u="none" strike="noStrike" dirty="0" err="1">
                <a:solidFill>
                  <a:srgbClr val="161616"/>
                </a:solidFill>
                <a:effectLst/>
                <a:latin typeface="Segoe UI" panose="020B0502040204020203" pitchFamily="34" charset="0"/>
              </a:rPr>
              <a:t>semistructured</a:t>
            </a:r>
            <a:r>
              <a:rPr lang="en-GB" b="1" i="0" u="none" strike="noStrike" dirty="0">
                <a:solidFill>
                  <a:srgbClr val="161616"/>
                </a:solidFill>
                <a:effectLst/>
                <a:latin typeface="Segoe UI" panose="020B0502040204020203" pitchFamily="34" charset="0"/>
              </a:rPr>
              <a:t> data like JSON, or unstructured data (for example, free text)?</a:t>
            </a:r>
          </a:p>
          <a:p>
            <a:pPr algn="l"/>
            <a:endParaRPr lang="en-GB" b="1" i="0" u="none" strike="noStrike" dirty="0">
              <a:solidFill>
                <a:srgbClr val="161616"/>
              </a:solidFill>
              <a:effectLst/>
              <a:latin typeface="Segoe UI" panose="020B0502040204020203" pitchFamily="34" charset="0"/>
            </a:endParaRPr>
          </a:p>
          <a:p>
            <a:pPr algn="l"/>
            <a:r>
              <a:rPr lang="en-GB" b="1" i="0" u="none" strike="noStrike" dirty="0">
                <a:solidFill>
                  <a:srgbClr val="161616"/>
                </a:solidFill>
                <a:effectLst/>
                <a:latin typeface="Segoe UI" panose="020B0502040204020203" pitchFamily="34" charset="0"/>
              </a:rPr>
              <a:t>Do I want the ability to query large amounts of data?</a:t>
            </a:r>
          </a:p>
          <a:p>
            <a:pPr algn="l"/>
            <a:endParaRPr lang="en-GB" b="1" i="0" u="none" strike="noStrike" dirty="0">
              <a:solidFill>
                <a:srgbClr val="161616"/>
              </a:solidFill>
              <a:effectLst/>
              <a:latin typeface="Segoe UI" panose="020B0502040204020203" pitchFamily="34" charset="0"/>
            </a:endParaRPr>
          </a:p>
          <a:p>
            <a:pPr algn="l"/>
            <a:r>
              <a:rPr lang="en-GB" b="1" i="0" u="none" strike="noStrike" dirty="0">
                <a:solidFill>
                  <a:srgbClr val="161616"/>
                </a:solidFill>
                <a:effectLst/>
                <a:latin typeface="Segoe UI" panose="020B0502040204020203" pitchFamily="34" charset="0"/>
              </a:rPr>
              <a:t>Does my data have a time component that can benefit from the time series-optimized database structure?</a:t>
            </a:r>
          </a:p>
          <a:p>
            <a:pPr algn="l"/>
            <a:endParaRPr lang="en-GB" b="1" i="0" u="none" strike="noStrike" dirty="0">
              <a:solidFill>
                <a:srgbClr val="161616"/>
              </a:solidFill>
              <a:effectLst/>
              <a:latin typeface="Segoe UI" panose="020B0502040204020203" pitchFamily="34" charset="0"/>
            </a:endParaRPr>
          </a:p>
          <a:p>
            <a:pPr algn="l"/>
            <a:r>
              <a:rPr lang="en-GB" b="1" i="0" u="none" strike="noStrike" dirty="0">
                <a:solidFill>
                  <a:srgbClr val="161616"/>
                </a:solidFill>
                <a:effectLst/>
                <a:latin typeface="Segoe UI" panose="020B0502040204020203" pitchFamily="34" charset="0"/>
              </a:rPr>
              <a:t>Do I want the ability to create ad hoc queries on any field or row without prior optimization?</a:t>
            </a:r>
          </a:p>
          <a:p>
            <a:pPr algn="l"/>
            <a:endParaRPr lang="en-GB" b="1" i="0" u="none" strike="noStrike" dirty="0">
              <a:solidFill>
                <a:srgbClr val="161616"/>
              </a:solidFill>
              <a:effectLst/>
              <a:latin typeface="Segoe UI" panose="020B0502040204020203" pitchFamily="34" charset="0"/>
            </a:endParaRPr>
          </a:p>
          <a:p>
            <a:pPr algn="l"/>
            <a:r>
              <a:rPr lang="en-GB" b="1" i="0" u="none" strike="noStrike" dirty="0">
                <a:solidFill>
                  <a:srgbClr val="161616"/>
                </a:solidFill>
                <a:effectLst/>
                <a:latin typeface="Segoe UI" panose="020B0502040204020203" pitchFamily="34" charset="0"/>
              </a:rPr>
              <a:t>As you can see the new paradigm shift in data consumption is here, and with Real-Time Analytics we can help transform your organization today.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8/22/23 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31198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paradigm in Data Consumption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8/22/23 2:47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450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1" u="none" strike="noStrike" dirty="0">
                <a:effectLst/>
                <a:latin typeface="var(--fontFamilyBase)"/>
              </a:rPr>
              <a:t>So, what’s next for you? The best way to discover the new Microsoft Fabric is to experience it. Head over to </a:t>
            </a:r>
            <a:r>
              <a:rPr lang="en-GB" b="0" i="1" u="none" strike="noStrike" dirty="0" err="1">
                <a:effectLst/>
                <a:latin typeface="var(--fontFamilyBase)"/>
              </a:rPr>
              <a:t>fabric.microsoft.com</a:t>
            </a:r>
            <a:r>
              <a:rPr lang="en-GB" b="0" i="1" u="none" strike="noStrike" dirty="0">
                <a:effectLst/>
                <a:latin typeface="var(--fontFamilyBase)"/>
              </a:rPr>
              <a:t> to start your free trial. And if you want to learn more, head over to </a:t>
            </a:r>
            <a:r>
              <a:rPr lang="en-GB" b="0" i="1" u="none" strike="noStrike" dirty="0" err="1">
                <a:effectLst/>
                <a:latin typeface="var(--fontFamilyBase)"/>
              </a:rPr>
              <a:t>microsoft.com</a:t>
            </a:r>
            <a:r>
              <a:rPr lang="en-GB" b="0" i="1" u="none" strike="noStrike" dirty="0">
                <a:effectLst/>
                <a:latin typeface="var(--fontFamilyBase)"/>
              </a:rPr>
              <a:t>/fabric to get access to more resources, learning materials and a community to guide you through your experience. I’ll meet you there.  </a:t>
            </a:r>
            <a:endParaRPr lang="en-GB" i="0" u="none" strike="noStrike" dirty="0">
              <a:effectLst/>
              <a:latin typeface="var(--fontFamilyBase)"/>
            </a:endParaRPr>
          </a:p>
          <a:p>
            <a:pPr algn="l"/>
            <a:endParaRPr lang="en-GB" b="0" i="1" u="none" strike="noStrike" dirty="0">
              <a:effectLst/>
              <a:latin typeface="var(--fontFamilyBase)"/>
            </a:endParaRPr>
          </a:p>
          <a:p>
            <a:pPr algn="l"/>
            <a:r>
              <a:rPr lang="en-GB" b="0" i="1" u="none" strike="noStrike" dirty="0">
                <a:effectLst/>
                <a:latin typeface="var(--fontFamilyBase)"/>
              </a:rPr>
              <a:t>Have a great day!</a:t>
            </a:r>
            <a:endParaRPr lang="en-GB" i="0" u="none" strike="noStrike" dirty="0">
              <a:effectLst/>
              <a:latin typeface="var(--fontFamilyBase)"/>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5092866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15569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4D4D4"/>
                </a:solidFill>
                <a:effectLst/>
                <a:latin typeface="Menlo" panose="020B0609030804020204" pitchFamily="49" charset="0"/>
              </a:rPr>
              <a:t>In the past, accessing data was a challenge. </a:t>
            </a:r>
          </a:p>
          <a:p>
            <a:endParaRPr lang="en-GB" b="0">
              <a:solidFill>
                <a:srgbClr val="D4D4D4"/>
              </a:solidFill>
              <a:effectLst/>
              <a:latin typeface="Menlo" panose="020B0609030804020204" pitchFamily="49" charset="0"/>
            </a:endParaRPr>
          </a:p>
          <a:p>
            <a:r>
              <a:rPr lang="en-GB" b="0">
                <a:solidFill>
                  <a:srgbClr val="D4D4D4"/>
                </a:solidFill>
                <a:effectLst/>
                <a:latin typeface="Menlo" panose="020B0609030804020204" pitchFamily="49" charset="0"/>
              </a:rPr>
              <a:t>To read a book, you had to go to a library or buy a copy. </a:t>
            </a:r>
          </a:p>
          <a:p>
            <a:endParaRPr lang="en-GB" b="0">
              <a:solidFill>
                <a:srgbClr val="D4D4D4"/>
              </a:solidFill>
              <a:effectLst/>
              <a:latin typeface="Menlo" panose="020B0609030804020204" pitchFamily="49" charset="0"/>
            </a:endParaRPr>
          </a:p>
          <a:p>
            <a:r>
              <a:rPr lang="en-GB" b="0">
                <a:solidFill>
                  <a:srgbClr val="D4D4D4"/>
                </a:solidFill>
                <a:effectLst/>
                <a:latin typeface="Menlo" panose="020B0609030804020204" pitchFamily="49" charset="0"/>
              </a:rPr>
              <a:t>To see a movie, you had to go to the cinema or wait for it to air on TV. </a:t>
            </a:r>
          </a:p>
          <a:p>
            <a:endParaRPr lang="en-GB" b="0">
              <a:solidFill>
                <a:srgbClr val="D4D4D4"/>
              </a:solidFill>
              <a:effectLst/>
              <a:latin typeface="Menlo" panose="020B0609030804020204" pitchFamily="49" charset="0"/>
            </a:endParaRPr>
          </a:p>
          <a:p>
            <a:r>
              <a:rPr lang="en-GB" b="0">
                <a:solidFill>
                  <a:srgbClr val="D4D4D4"/>
                </a:solidFill>
                <a:effectLst/>
                <a:latin typeface="Menlo" panose="020B0609030804020204" pitchFamily="49" charset="0"/>
              </a:rPr>
              <a:t>And to listen to music, you had to buy a CD or cassette tape, or wait for your </a:t>
            </a:r>
            <a:r>
              <a:rPr lang="en-GB" b="0" err="1">
                <a:solidFill>
                  <a:srgbClr val="D4D4D4"/>
                </a:solidFill>
                <a:effectLst/>
                <a:latin typeface="Menlo" panose="020B0609030804020204" pitchFamily="49" charset="0"/>
              </a:rPr>
              <a:t>favorite</a:t>
            </a:r>
            <a:r>
              <a:rPr lang="en-GB" b="0">
                <a:solidFill>
                  <a:srgbClr val="D4D4D4"/>
                </a:solidFill>
                <a:effectLst/>
                <a:latin typeface="Menlo" panose="020B0609030804020204" pitchFamily="49" charset="0"/>
              </a:rPr>
              <a:t> song to play on the radio.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828244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4D4D4"/>
                </a:solidFill>
                <a:effectLst/>
                <a:latin typeface="Menlo" panose="020B0609030804020204" pitchFamily="49" charset="0"/>
              </a:rPr>
              <a:t>But today, things have changed. </a:t>
            </a:r>
          </a:p>
          <a:p>
            <a:endParaRPr lang="en-GB" b="0">
              <a:solidFill>
                <a:srgbClr val="D4D4D4"/>
              </a:solidFill>
              <a:effectLst/>
              <a:latin typeface="Menlo" panose="020B0609030804020204" pitchFamily="49" charset="0"/>
            </a:endParaRPr>
          </a:p>
          <a:p>
            <a:r>
              <a:rPr lang="en-GB" b="0">
                <a:solidFill>
                  <a:srgbClr val="D4D4D4"/>
                </a:solidFill>
                <a:effectLst/>
                <a:latin typeface="Menlo" panose="020B0609030804020204" pitchFamily="49" charset="0"/>
              </a:rPr>
              <a:t>The internet has revolutionized the way we consume data, making it more accessible to everyone. </a:t>
            </a:r>
          </a:p>
          <a:p>
            <a:endParaRPr lang="en-GB" b="0">
              <a:solidFill>
                <a:srgbClr val="D4D4D4"/>
              </a:solidFill>
              <a:effectLst/>
              <a:latin typeface="Menlo" panose="020B0609030804020204" pitchFamily="49" charset="0"/>
            </a:endParaRPr>
          </a:p>
          <a:p>
            <a:r>
              <a:rPr lang="en-GB" b="0">
                <a:solidFill>
                  <a:srgbClr val="D4D4D4"/>
                </a:solidFill>
                <a:effectLst/>
                <a:latin typeface="Menlo" panose="020B0609030804020204" pitchFamily="49" charset="0"/>
              </a:rPr>
              <a:t>Now, you can access a vast array of digital content from anywhere in the world, directly from your mobile phone.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976125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solidFill>
                  <a:srgbClr val="D4D4D4"/>
                </a:solidFill>
                <a:effectLst/>
                <a:latin typeface="Menlo" panose="020B0609030804020204" pitchFamily="49" charset="0"/>
              </a:rPr>
              <a:t>A huge variety of applications have made it easier than ever to consume data on the go. For example, if you want to read a book, you can download it onto your e-reader or tablet using your </a:t>
            </a:r>
            <a:r>
              <a:rPr lang="en-GB" b="0" err="1">
                <a:solidFill>
                  <a:srgbClr val="D4D4D4"/>
                </a:solidFill>
                <a:effectLst/>
                <a:latin typeface="Menlo" panose="020B0609030804020204" pitchFamily="49" charset="0"/>
              </a:rPr>
              <a:t>favorite</a:t>
            </a:r>
            <a:r>
              <a:rPr lang="en-GB" b="0">
                <a:solidFill>
                  <a:srgbClr val="D4D4D4"/>
                </a:solidFill>
                <a:effectLst/>
                <a:latin typeface="Menlo" panose="020B0609030804020204" pitchFamily="49" charset="0"/>
              </a:rPr>
              <a:t> e-book store. This means you no longer have to visit a physical library or bookstore to get a copy.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745588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The same goes for movies and TV shows. You no longer have to wait for your </a:t>
            </a:r>
            <a:r>
              <a:rPr lang="en-GB" b="0" err="1">
                <a:solidFill>
                  <a:srgbClr val="D4D4D4"/>
                </a:solidFill>
                <a:effectLst/>
                <a:latin typeface="Menlo" panose="020B0609030804020204" pitchFamily="49" charset="0"/>
              </a:rPr>
              <a:t>favorite</a:t>
            </a:r>
            <a:r>
              <a:rPr lang="en-GB" b="0">
                <a:solidFill>
                  <a:srgbClr val="D4D4D4"/>
                </a:solidFill>
                <a:effectLst/>
                <a:latin typeface="Menlo" panose="020B0609030804020204" pitchFamily="49" charset="0"/>
              </a:rPr>
              <a:t> program to air on TV or go to the cinema to see a new release. Streaming services provide unlimited access to an enormous library of content, available anytime and anywhere, right from your smartphone.</a:t>
            </a:r>
          </a:p>
          <a:p>
            <a:endParaRPr lang="en-CH"/>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This shift has truly democratized the way we consume data. Today, most of these activities are done from applications, accessed from your phone.</a:t>
            </a:r>
          </a:p>
          <a:p>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46314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Cloud platforms provide the backbone for these experiences, hosting and </a:t>
            </a:r>
            <a:r>
              <a:rPr lang="en-GB" b="0" err="1">
                <a:solidFill>
                  <a:srgbClr val="D4D4D4"/>
                </a:solidFill>
                <a:effectLst/>
                <a:latin typeface="Menlo" panose="020B0609030804020204" pitchFamily="49" charset="0"/>
              </a:rPr>
              <a:t>analyzing</a:t>
            </a:r>
            <a:r>
              <a:rPr lang="en-GB" b="0">
                <a:solidFill>
                  <a:srgbClr val="D4D4D4"/>
                </a:solidFill>
                <a:effectLst/>
                <a:latin typeface="Menlo" panose="020B0609030804020204" pitchFamily="49" charset="0"/>
              </a:rPr>
              <a:t> the vast amounts of data that drive them.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These platforms are accessible from anywhere in the world, on any device, making it easy to access this data on the go.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b="0">
              <a:solidFill>
                <a:srgbClr val="D4D4D4"/>
              </a:solidFill>
              <a:effectLst/>
              <a:latin typeface="Menlo" panose="020B0609030804020204" pitchFamily="49"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Data then, has become interactive, on demand, and available to everyone. </a:t>
            </a:r>
          </a:p>
          <a:p>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10833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a:solidFill>
                  <a:srgbClr val="D4D4D4"/>
                </a:solidFill>
                <a:effectLst/>
                <a:latin typeface="Menlo" panose="020B0609030804020204" pitchFamily="49" charset="0"/>
              </a:rPr>
              <a:t>This has been made possible by the evolution of cloud technologies and cloud platforms. </a:t>
            </a:r>
          </a:p>
          <a:p>
            <a:endParaRPr lang="en-GB" b="0" i="0">
              <a:solidFill>
                <a:srgbClr val="000000"/>
              </a:solidFill>
              <a:effectLst/>
              <a:latin typeface="Segoe UI" panose="020B0502040204020203" pitchFamily="34" charset="0"/>
            </a:endParaRPr>
          </a:p>
          <a:p>
            <a:r>
              <a:rPr lang="en-GB" b="0" i="0">
                <a:solidFill>
                  <a:srgbClr val="000000"/>
                </a:solidFill>
                <a:effectLst/>
                <a:latin typeface="Segoe UI" panose="020B0502040204020203" pitchFamily="34" charset="0"/>
              </a:rPr>
              <a:t>Over the past few years, they have become capable of supporting terabytes of data with low latency and high freshness. </a:t>
            </a:r>
          </a:p>
          <a:p>
            <a:endParaRPr lang="en-GB" b="0" i="0">
              <a:solidFill>
                <a:srgbClr val="000000"/>
              </a:solidFill>
              <a:effectLst/>
              <a:latin typeface="Segoe UI" panose="020B0502040204020203" pitchFamily="34" charset="0"/>
            </a:endParaRPr>
          </a:p>
          <a:p>
            <a:r>
              <a:rPr lang="en-GB" b="0" i="0">
                <a:solidFill>
                  <a:srgbClr val="000000"/>
                </a:solidFill>
                <a:effectLst/>
                <a:latin typeface="Segoe UI" panose="020B0502040204020203" pitchFamily="34" charset="0"/>
              </a:rPr>
              <a:t>Streaming data, from injection to query, is easily accessible by customers. Additionally, data is pre-indexed and pre-partitioned by default.</a:t>
            </a:r>
          </a:p>
          <a:p>
            <a:endParaRPr lang="en-GB" b="0" i="0">
              <a:solidFill>
                <a:srgbClr val="000000"/>
              </a:solidFill>
              <a:effectLst/>
              <a:latin typeface="Segoe UI" panose="020B0502040204020203" pitchFamily="34" charset="0"/>
            </a:endParaRPr>
          </a:p>
          <a:p>
            <a:r>
              <a:rPr lang="en-GB" b="0" i="0">
                <a:solidFill>
                  <a:srgbClr val="000000"/>
                </a:solidFill>
                <a:effectLst/>
                <a:latin typeface="Segoe UI" panose="020B0502040204020203" pitchFamily="34" charset="0"/>
              </a:rPr>
              <a:t>As a result of these improvements, working with data has become an essential part of the day-to-day workflow for companies all over the world. </a:t>
            </a:r>
            <a:endParaRPr lang="en-CH"/>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8/22/23 2:47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12073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emf"/></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emf"/></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shot">
    <p:bg>
      <p:bgPr>
        <a:solidFill>
          <a:srgbClr val="FEF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9563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565252" y="504969"/>
            <a:ext cx="425607" cy="425667"/>
          </a:xfrm>
          <a:prstGeom prst="rect">
            <a:avLst/>
          </a:prstGeom>
          <a:noFill/>
          <a:extLst>
            <a:ext uri="{909E8E84-426E-40DD-AFC4-6F175D3DCCD1}">
              <a14:hiddenFill xmlns:a14="http://schemas.microsoft.com/office/drawing/2010/main">
                <a:solidFill>
                  <a:srgbClr val="FFFFFF"/>
                </a:solidFill>
              </a14:hiddenFill>
            </a:ext>
          </a:extLst>
        </p:spPr>
      </p:pic>
      <p:pic>
        <p:nvPicPr>
          <p:cNvPr id="8" name="MS logo gray - EMF" descr="Microsoft logo, gray text version">
            <a:extLst>
              <a:ext uri="{FF2B5EF4-FFF2-40B4-BE49-F238E27FC236}">
                <a16:creationId xmlns:a16="http://schemas.microsoft.com/office/drawing/2014/main" id="{3FD803C1-05F7-FE41-BF45-C11C0321ED0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0619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374108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59175492"/>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3946973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7953327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40174796"/>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75020744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9862903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43322529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5573844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2221715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4086283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115370769"/>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62198269"/>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6443308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17485709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4042224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0470520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45861149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9820681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9034371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4774082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5839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369628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Canvas with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18416"/>
            <a:ext cx="12188952" cy="443326"/>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lvl1pPr marL="0" indent="0">
              <a:buNone/>
              <a:defRPr lang="en-US" sz="2881" b="1" i="0" kern="1200" cap="none" spc="0" baseline="0" dirty="0">
                <a:solidFill>
                  <a:schemeClr val="tx1"/>
                </a:solidFill>
                <a:latin typeface="Segoe UI Semibold" panose="020B0502040204020203" pitchFamily="34" charset="0"/>
                <a:ea typeface="+mn-ea"/>
                <a:cs typeface="Segoe UI Semibold" panose="020B0502040204020203" pitchFamily="34" charset="0"/>
              </a:defRPr>
            </a:lvl1pPr>
          </a:lstStyle>
          <a:p>
            <a:pPr marL="0" lvl="0"/>
            <a:endParaRPr lang="en-US"/>
          </a:p>
        </p:txBody>
      </p:sp>
      <p:sp>
        <p:nvSpPr>
          <p:cNvPr id="10" name="Date Placeholder 9">
            <a:extLst>
              <a:ext uri="{FF2B5EF4-FFF2-40B4-BE49-F238E27FC236}">
                <a16:creationId xmlns:a16="http://schemas.microsoft.com/office/drawing/2014/main" id="{5218E723-AE77-7240-E43E-BA8595AF35B3}"/>
              </a:ext>
            </a:extLst>
          </p:cNvPr>
          <p:cNvSpPr>
            <a:spLocks noGrp="1"/>
          </p:cNvSpPr>
          <p:nvPr>
            <p:ph type="dt" sz="half" idx="11"/>
          </p:nvPr>
        </p:nvSpPr>
        <p:spPr/>
        <p:txBody>
          <a:bodyPr/>
          <a:lstStyle/>
          <a:p>
            <a:endParaRPr lang="en-US"/>
          </a:p>
        </p:txBody>
      </p:sp>
      <p:sp>
        <p:nvSpPr>
          <p:cNvPr id="11" name="Footer Placeholder 10">
            <a:extLst>
              <a:ext uri="{FF2B5EF4-FFF2-40B4-BE49-F238E27FC236}">
                <a16:creationId xmlns:a16="http://schemas.microsoft.com/office/drawing/2014/main" id="{0A996517-1010-8326-9A3D-9CDBF63DBACE}"/>
              </a:ext>
            </a:extLst>
          </p:cNvPr>
          <p:cNvSpPr>
            <a:spLocks noGrp="1"/>
          </p:cNvSpPr>
          <p:nvPr>
            <p:ph type="ftr" sz="quarter" idx="12"/>
          </p:nvPr>
        </p:nvSpPr>
        <p:spPr/>
        <p:txBody>
          <a:bodyPr/>
          <a:lstStyle/>
          <a:p>
            <a:pPr algn="ctr" defTabSz="246980"/>
            <a:r>
              <a:rPr lang="en-US"/>
              <a:t>Microsoft Confidential</a:t>
            </a:r>
          </a:p>
        </p:txBody>
      </p:sp>
      <p:sp>
        <p:nvSpPr>
          <p:cNvPr id="12" name="Slide Number Placeholder 11">
            <a:extLst>
              <a:ext uri="{FF2B5EF4-FFF2-40B4-BE49-F238E27FC236}">
                <a16:creationId xmlns:a16="http://schemas.microsoft.com/office/drawing/2014/main" id="{1857BFD7-6C3D-D1D3-A72D-D6BF585A884B}"/>
              </a:ext>
            </a:extLst>
          </p:cNvPr>
          <p:cNvSpPr>
            <a:spLocks noGrp="1"/>
          </p:cNvSpPr>
          <p:nvPr>
            <p:ph type="sldNum" sz="quarter" idx="13"/>
          </p:nvPr>
        </p:nvSpPr>
        <p:spPr/>
        <p:txBody>
          <a:bodyPr/>
          <a:lstStyle/>
          <a:p>
            <a:fld id="{4EF5C53B-D6FA-4300-8CA7-3653E3D23F24}" type="slidenum">
              <a:rPr lang="en-US" smtClean="0"/>
              <a:pPr/>
              <a:t>‹#›</a:t>
            </a:fld>
            <a:endParaRPr lang="en-US"/>
          </a:p>
        </p:txBody>
      </p:sp>
    </p:spTree>
    <p:extLst>
      <p:ext uri="{BB962C8B-B14F-4D97-AF65-F5344CB8AC3E}">
        <p14:creationId xmlns:p14="http://schemas.microsoft.com/office/powerpoint/2010/main" val="299449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788648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7191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Situation:</a:t>
            </a:r>
            <a:endParaRPr kumimoji="0" lang="en-US" sz="14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30911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Solution:</a:t>
            </a:r>
            <a:endParaRPr kumimoji="0" lang="en-US" sz="14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01899"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Light" panose="020B0502040204020203" pitchFamily="34" charset="0"/>
                <a:ea typeface="+mn-ea"/>
                <a:cs typeface="Segoe UI Light" panose="020B0502040204020203" pitchFamily="34" charset="0"/>
              </a:rPr>
              <a:t>Impact:</a:t>
            </a:r>
            <a:endParaRPr kumimoji="0" lang="en-US" sz="14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3268223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D09D7-4A8E-152F-1CF4-1EE47F40BB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43837C-6263-295D-8E7C-0BB24D2B1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CFDF01-4510-9FEC-A7F0-5C0922B6F6F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1A0AEBE-7545-449E-B376-6AD7C144E85C}"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8/22/23</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D80E2677-8737-EDEA-F3A5-C96420F5DA77}"/>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772DD37-5F64-16F1-1A6A-1E7D8067E36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E49C4-4485-48C5-B89B-B39BAA7CAA51}"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556188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85366561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716244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097131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50816685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110152104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396438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57239649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4042932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shot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p:nvPr>
        </p:nvSpPr>
        <p:spPr>
          <a:xfrm>
            <a:off x="588263" y="585788"/>
            <a:ext cx="3182027" cy="3118624"/>
          </a:xfrm>
        </p:spPr>
        <p:txBody>
          <a:bodyPr anchor="t">
            <a:noAutofit/>
          </a:bodyPr>
          <a:lstStyle>
            <a:lvl1pPr>
              <a:defRPr>
                <a:solidFill>
                  <a:schemeClr val="bg2"/>
                </a:solidFill>
              </a:defRPr>
            </a:lvl1pPr>
          </a:lstStyle>
          <a:p>
            <a:endParaRPr lang="en-US"/>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5524500"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5524499"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5524599"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5524598"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5524599"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5524598"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pic>
        <p:nvPicPr>
          <p:cNvPr id="7" name="Picture 6" descr="Background pattern&#10;&#10;Description automatically generated">
            <a:extLst>
              <a:ext uri="{FF2B5EF4-FFF2-40B4-BE49-F238E27FC236}">
                <a16:creationId xmlns:a16="http://schemas.microsoft.com/office/drawing/2014/main" id="{35F1A2FB-52C7-514B-29DB-A62250BC6596}"/>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3513979380"/>
      </p:ext>
    </p:extLst>
  </p:cSld>
  <p:clrMapOvr>
    <a:masterClrMapping/>
  </p:clrMapOvr>
  <p:transition>
    <p:fade/>
  </p:transition>
  <p:extLst>
    <p:ext uri="{DCECCB84-F9BA-43D5-87BE-67443E8EF086}">
      <p15:sldGuideLst xmlns:p15="http://schemas.microsoft.com/office/powerpoint/2012/main">
        <p15:guide id="13" pos="2736" userDrawn="1">
          <p15:clr>
            <a:srgbClr val="5ACBF0"/>
          </p15:clr>
        </p15:guide>
        <p15:guide id="30" pos="2376">
          <p15:clr>
            <a:srgbClr val="5ACBF0"/>
          </p15:clr>
        </p15:guide>
        <p15:guide id="31" pos="3120" userDrawn="1">
          <p15:clr>
            <a:srgbClr val="5ACBF0"/>
          </p15:clr>
        </p15:guide>
        <p15:guide id="32" pos="5473">
          <p15:clr>
            <a:srgbClr val="FBAE40"/>
          </p15:clr>
        </p15:guide>
        <p15:guide id="33" pos="3480" userDrawn="1">
          <p15:clr>
            <a:srgbClr val="9FCC3B"/>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121797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65306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6960043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7499494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526223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6602298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0323655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5984725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7283332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43124115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3109765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5407467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424648258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414755955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83291244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9174155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5969152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375692355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10928303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69550619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90539860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292099"/>
            <a:ext cx="11604625" cy="6272214"/>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Tree>
    <p:extLst>
      <p:ext uri="{BB962C8B-B14F-4D97-AF65-F5344CB8AC3E}">
        <p14:creationId xmlns:p14="http://schemas.microsoft.com/office/powerpoint/2010/main" val="197882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437802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42293285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6944873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34312"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144619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C2B8512-6C40-694C-93B6-81286CCE078B}"/>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24905661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30B599-8C58-0D45-B050-0CED826D22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8595087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6302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8B33380C-7EDE-7745-89F5-1D31A6D46E1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162088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AC764B26-92E4-044D-9012-5534CC19A34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AF8EADEA-6F47-F24B-9938-C505DB0CBC30}"/>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631180"/>
            <a:ext cx="2839855" cy="112704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7374718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26156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23E23B41-3107-CF46-B350-7FA1EFD01B2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5481743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D930A0B-34E8-2D4D-B051-E4871F139EB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339419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ideo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3" name="Media Placeholder 2">
            <a:extLst>
              <a:ext uri="{FF2B5EF4-FFF2-40B4-BE49-F238E27FC236}">
                <a16:creationId xmlns:a16="http://schemas.microsoft.com/office/drawing/2014/main" id="{DA1B8345-15BE-7B3E-6C43-E7C4C6CA82A4}"/>
              </a:ext>
            </a:extLst>
          </p:cNvPr>
          <p:cNvSpPr>
            <a:spLocks noGrp="1"/>
          </p:cNvSpPr>
          <p:nvPr>
            <p:ph type="media" sz="quarter" idx="10"/>
          </p:nvPr>
        </p:nvSpPr>
        <p:spPr>
          <a:xfrm>
            <a:off x="293687" y="1010265"/>
            <a:ext cx="11604625" cy="5554048"/>
          </a:xfrm>
          <a:prstGeom prst="roundRect">
            <a:avLst>
              <a:gd name="adj" fmla="val 1853"/>
            </a:avLst>
          </a:prstGeom>
          <a:ln>
            <a:solidFill>
              <a:srgbClr val="D2D2D2"/>
            </a:solidFill>
          </a:ln>
          <a:effectLst>
            <a:outerShdw blurRad="50800" dist="38100" dir="2700000" algn="tl" rotWithShape="0">
              <a:prstClr val="black">
                <a:alpha val="40000"/>
              </a:prstClr>
            </a:outerShdw>
          </a:effectLst>
        </p:spPr>
        <p:txBody>
          <a:bodyPr/>
          <a:lstStyle/>
          <a:p>
            <a:endParaRPr lang="en-US"/>
          </a:p>
        </p:txBody>
      </p:sp>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Tree>
    <p:extLst>
      <p:ext uri="{BB962C8B-B14F-4D97-AF65-F5344CB8AC3E}">
        <p14:creationId xmlns:p14="http://schemas.microsoft.com/office/powerpoint/2010/main" val="3428117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13ED36F5-706E-4644-97F1-CACED37894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749425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604333"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9" name="Rectangle 28">
            <a:hlinkClick r:id="" action="ppaction://noaction"/>
            <a:extLst>
              <a:ext uri="{FF2B5EF4-FFF2-40B4-BE49-F238E27FC236}">
                <a16:creationId xmlns:a16="http://schemas.microsoft.com/office/drawing/2014/main" id="{461D5DD9-3F0F-794A-A08A-063EFFAEED81}"/>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5539720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177D9F1-5F9B-1948-A1CD-552216AD100C}"/>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FAA239E9-5367-674C-9152-01FF1D61A198}"/>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3" name="Picture 32">
            <a:extLst>
              <a:ext uri="{FF2B5EF4-FFF2-40B4-BE49-F238E27FC236}">
                <a16:creationId xmlns:a16="http://schemas.microsoft.com/office/drawing/2014/main" id="{F11B8EAB-9EEE-2E40-B610-6C3133382528}"/>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29" name="Rectangle 28">
            <a:hlinkClick r:id="" action="ppaction://noaction"/>
            <a:extLst>
              <a:ext uri="{FF2B5EF4-FFF2-40B4-BE49-F238E27FC236}">
                <a16:creationId xmlns:a16="http://schemas.microsoft.com/office/drawing/2014/main" id="{0BFF32A6-8013-2E40-9622-07A2CAC50AD3}"/>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05020" cy="861774"/>
          </a:xfrm>
        </p:spPr>
        <p:txBody>
          <a:bodyPr anchor="b"/>
          <a:lstStyle>
            <a:lvl1pPr algn="l">
              <a:defRPr sz="2800"/>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userDrawn="1">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1589926293"/>
      </p:ext>
    </p:extLst>
  </p:cSld>
  <p:clrMapOvr>
    <a:masterClrMapping/>
  </p:clrMapOvr>
  <p:transition>
    <p:fade/>
  </p:transition>
  <p:extLst>
    <p:ext uri="{DCECCB84-F9BA-43D5-87BE-67443E8EF086}">
      <p15:sldGuideLst xmlns:p15="http://schemas.microsoft.com/office/powerpoint/2012/main">
        <p15:guide id="1" orient="horz" pos="2370">
          <p15:clr>
            <a:srgbClr val="FBAE40"/>
          </p15:clr>
        </p15:guide>
        <p15:guide id="2" orient="horz" pos="2452">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4900"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960527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978106"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994BD4FD-3141-104D-8ADC-FBA831D6621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847005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53E1F74-B98D-6945-9790-BD5F177B9B78}"/>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099957"/>
            <a:ext cx="2831146" cy="1658267"/>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7993749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02995392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625856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09643645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1D9BA1C-4137-C442-B98F-F35A616FA5D0}"/>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33" name="Text Placeholder 5">
            <a:extLst>
              <a:ext uri="{FF2B5EF4-FFF2-40B4-BE49-F238E27FC236}">
                <a16:creationId xmlns:a16="http://schemas.microsoft.com/office/drawing/2014/main" id="{31513F8A-6F08-214A-81C7-29A8AC6A44DC}"/>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8577798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782539"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200091A-C529-F741-AA52-0E476CFC203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5428195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creenshot with title">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
        <p:nvSpPr>
          <p:cNvPr id="5" name="Text Placeholder 4">
            <a:extLst>
              <a:ext uri="{FF2B5EF4-FFF2-40B4-BE49-F238E27FC236}">
                <a16:creationId xmlns:a16="http://schemas.microsoft.com/office/drawing/2014/main" id="{D74728CA-8266-227B-79FB-2A9DBB53165E}"/>
              </a:ext>
            </a:extLst>
          </p:cNvPr>
          <p:cNvSpPr>
            <a:spLocks noGrp="1"/>
          </p:cNvSpPr>
          <p:nvPr>
            <p:ph type="body" sz="quarter" idx="11"/>
          </p:nvPr>
        </p:nvSpPr>
        <p:spPr>
          <a:xfrm>
            <a:off x="293686" y="286673"/>
            <a:ext cx="11604625" cy="430887"/>
          </a:xfrm>
        </p:spPr>
        <p:txBody>
          <a:bodyPr/>
          <a:lstStyle>
            <a:lvl1pPr marL="0" indent="0" algn="ctr">
              <a:buNone/>
              <a:defRPr sz="2800">
                <a:latin typeface="+mj-lt"/>
              </a:defRPr>
            </a:lvl1pPr>
            <a:lvl2pPr algn="ctr">
              <a:defRPr sz="2000">
                <a:latin typeface="+mj-lt"/>
              </a:defRPr>
            </a:lvl2pPr>
            <a:lvl3pPr algn="ctr">
              <a:defRPr sz="1600">
                <a:latin typeface="+mj-lt"/>
              </a:defRPr>
            </a:lvl3pPr>
            <a:lvl4pPr algn="ctr">
              <a:defRPr sz="1400">
                <a:latin typeface="+mj-lt"/>
              </a:defRPr>
            </a:lvl4pPr>
            <a:lvl5pPr algn="ctr">
              <a:defRPr sz="1400">
                <a:latin typeface="+mj-lt"/>
              </a:defRPr>
            </a:lvl5pPr>
          </a:lstStyle>
          <a:p>
            <a:pPr lvl="0"/>
            <a:r>
              <a:rPr lang="en-US"/>
              <a:t>Click to edit Master text styles</a:t>
            </a:r>
          </a:p>
        </p:txBody>
      </p:sp>
      <p:sp>
        <p:nvSpPr>
          <p:cNvPr id="6" name="Picture Placeholder 5">
            <a:extLst>
              <a:ext uri="{FF2B5EF4-FFF2-40B4-BE49-F238E27FC236}">
                <a16:creationId xmlns:a16="http://schemas.microsoft.com/office/drawing/2014/main" id="{41755C41-B570-F939-9D61-4B4C162C2AA2}"/>
              </a:ext>
            </a:extLst>
          </p:cNvPr>
          <p:cNvSpPr>
            <a:spLocks noGrp="1"/>
          </p:cNvSpPr>
          <p:nvPr>
            <p:ph type="pic" sz="quarter" idx="12"/>
          </p:nvPr>
        </p:nvSpPr>
        <p:spPr>
          <a:xfrm>
            <a:off x="293688" y="860093"/>
            <a:ext cx="11604625" cy="5711234"/>
          </a:xfrm>
          <a:ln>
            <a:solidFill>
              <a:srgbClr val="D2D2D2"/>
            </a:solidFill>
          </a:ln>
          <a:effectLst>
            <a:outerShdw blurRad="50800" dist="38100" dir="2700000" algn="tl" rotWithShape="0">
              <a:prstClr val="black">
                <a:alpha val="40000"/>
              </a:prstClr>
            </a:outerShdw>
          </a:effectLst>
        </p:spPr>
        <p:txBody>
          <a:bodyPr vert="horz" wrap="square" lIns="0" tIns="0" rIns="0" bIns="0" rtlCol="0">
            <a:spAutoFit/>
          </a:bodyPr>
          <a:lstStyle>
            <a:lvl1pPr algn="ctr">
              <a:defRPr lang="en-US"/>
            </a:lvl1pPr>
          </a:lstStyle>
          <a:p>
            <a:pPr lvl="0"/>
            <a:endParaRPr lang="en-US"/>
          </a:p>
        </p:txBody>
      </p:sp>
    </p:spTree>
    <p:extLst>
      <p:ext uri="{BB962C8B-B14F-4D97-AF65-F5344CB8AC3E}">
        <p14:creationId xmlns:p14="http://schemas.microsoft.com/office/powerpoint/2010/main" val="1838696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3327337"/>
            <a:ext cx="2770186" cy="430887"/>
          </a:xfrm>
        </p:spPr>
        <p:txBody>
          <a:bodyPr anchor="b"/>
          <a:lstStyle>
            <a:lvl1pPr algn="l">
              <a:defRPr sz="2800"/>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userDrawn="1">
            <p:ph type="body" sz="quarter" idx="10"/>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userDrawn="1">
            <p:ph type="pic" sz="quarter" idx="11" hasCustomPrompt="1"/>
          </p:nvPr>
        </p:nvSpPr>
        <p:spPr>
          <a:xfrm>
            <a:off x="4049485" y="1489167"/>
            <a:ext cx="7402285" cy="4153988"/>
          </a:xfrm>
          <a:solidFill>
            <a:schemeClr val="bg1"/>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82833874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2265044"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28" name="Rectangle 27">
            <a:hlinkClick r:id="" action="ppaction://noaction"/>
            <a:extLst>
              <a:ext uri="{FF2B5EF4-FFF2-40B4-BE49-F238E27FC236}">
                <a16:creationId xmlns:a16="http://schemas.microsoft.com/office/drawing/2014/main" id="{6141C7E0-1239-1542-A5A6-462DEEB33AD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22728301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77830A82-DB45-0A4A-B788-CCDD7FC9902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961653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anvas with Title">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0" y="418416"/>
            <a:ext cx="12188952" cy="443326"/>
          </a:xfr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rIns="457200" rtlCol="0" anchor="ctr"/>
          <a:lstStyle>
            <a:lvl1pPr marL="0" indent="0">
              <a:buNone/>
              <a:defRPr lang="en-US" sz="2881" b="1" i="0" kern="1200" cap="none" spc="0" baseline="0" dirty="0">
                <a:solidFill>
                  <a:schemeClr val="tx1"/>
                </a:solidFill>
                <a:latin typeface="Segoe UI Semibold" panose="020B0502040204020203" pitchFamily="34" charset="0"/>
                <a:ea typeface="+mn-ea"/>
                <a:cs typeface="Segoe UI Semibold" panose="020B0502040204020203" pitchFamily="34" charset="0"/>
              </a:defRPr>
            </a:lvl1pPr>
          </a:lstStyle>
          <a:p>
            <a:pPr marL="0" lvl="0"/>
            <a:endParaRPr lang="en-US"/>
          </a:p>
        </p:txBody>
      </p:sp>
      <p:sp>
        <p:nvSpPr>
          <p:cNvPr id="10" name="Date Placeholder 9">
            <a:extLst>
              <a:ext uri="{FF2B5EF4-FFF2-40B4-BE49-F238E27FC236}">
                <a16:creationId xmlns:a16="http://schemas.microsoft.com/office/drawing/2014/main" id="{5218E723-AE77-7240-E43E-BA8595AF35B3}"/>
              </a:ext>
            </a:extLst>
          </p:cNvPr>
          <p:cNvSpPr>
            <a:spLocks noGrp="1"/>
          </p:cNvSpPr>
          <p:nvPr>
            <p:ph type="dt" sz="half" idx="11"/>
          </p:nvPr>
        </p:nvSpPr>
        <p:spPr/>
        <p:txBody>
          <a:bodyPr/>
          <a:lstStyle/>
          <a:p>
            <a:endParaRPr lang="en-US"/>
          </a:p>
        </p:txBody>
      </p:sp>
      <p:sp>
        <p:nvSpPr>
          <p:cNvPr id="11" name="Footer Placeholder 10">
            <a:extLst>
              <a:ext uri="{FF2B5EF4-FFF2-40B4-BE49-F238E27FC236}">
                <a16:creationId xmlns:a16="http://schemas.microsoft.com/office/drawing/2014/main" id="{0A996517-1010-8326-9A3D-9CDBF63DBACE}"/>
              </a:ext>
            </a:extLst>
          </p:cNvPr>
          <p:cNvSpPr>
            <a:spLocks noGrp="1"/>
          </p:cNvSpPr>
          <p:nvPr>
            <p:ph type="ftr" sz="quarter" idx="12"/>
          </p:nvPr>
        </p:nvSpPr>
        <p:spPr>
          <a:xfrm>
            <a:off x="454169" y="6356350"/>
            <a:ext cx="4114800" cy="365125"/>
          </a:xfrm>
          <a:prstGeom prst="rect">
            <a:avLst/>
          </a:prstGeom>
        </p:spPr>
        <p:txBody>
          <a:bodyPr/>
          <a:lstStyle/>
          <a:p>
            <a:pPr algn="ctr" defTabSz="246980"/>
            <a:r>
              <a:rPr lang="en-US"/>
              <a:t>Microsoft Confidential</a:t>
            </a:r>
          </a:p>
        </p:txBody>
      </p:sp>
      <p:sp>
        <p:nvSpPr>
          <p:cNvPr id="12" name="Slide Number Placeholder 11">
            <a:extLst>
              <a:ext uri="{FF2B5EF4-FFF2-40B4-BE49-F238E27FC236}">
                <a16:creationId xmlns:a16="http://schemas.microsoft.com/office/drawing/2014/main" id="{1857BFD7-6C3D-D1D3-A72D-D6BF585A884B}"/>
              </a:ext>
            </a:extLst>
          </p:cNvPr>
          <p:cNvSpPr>
            <a:spLocks noGrp="1"/>
          </p:cNvSpPr>
          <p:nvPr>
            <p:ph type="sldNum" sz="quarter" idx="13"/>
          </p:nvPr>
        </p:nvSpPr>
        <p:spPr/>
        <p:txBody>
          <a:bodyPr/>
          <a:lstStyle/>
          <a:p>
            <a:fld id="{4EF5C53B-D6FA-4300-8CA7-3653E3D23F24}" type="slidenum">
              <a:rPr lang="en-US" smtClean="0"/>
              <a:pPr/>
              <a:t>‹#›</a:t>
            </a:fld>
            <a:endParaRPr lang="en-US"/>
          </a:p>
        </p:txBody>
      </p:sp>
    </p:spTree>
    <p:extLst>
      <p:ext uri="{BB962C8B-B14F-4D97-AF65-F5344CB8AC3E}">
        <p14:creationId xmlns:p14="http://schemas.microsoft.com/office/powerpoint/2010/main" val="88616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Unified SaaS - Data Sci - Title and Sub">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
        <p:nvSpPr>
          <p:cNvPr id="61" name="Text Placeholder 5">
            <a:extLst>
              <a:ext uri="{FF2B5EF4-FFF2-40B4-BE49-F238E27FC236}">
                <a16:creationId xmlns:a16="http://schemas.microsoft.com/office/drawing/2014/main" id="{8BE339EF-D510-CF42-A53B-490205EAA9DA}"/>
              </a:ext>
            </a:extLst>
          </p:cNvPr>
          <p:cNvSpPr>
            <a:spLocks noGrp="1"/>
          </p:cNvSpPr>
          <p:nvPr userDrawn="1">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52634358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Project Trident - Unified Data Lak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168931"/>
            <a:ext cx="2664734"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userDrawn="1">
            <p:ph type="body" sz="quarter" idx="11"/>
          </p:nvPr>
        </p:nvSpPr>
        <p:spPr>
          <a:xfrm>
            <a:off x="587376" y="2978436"/>
            <a:ext cx="2654588" cy="1269367"/>
          </a:xfrm>
        </p:spPr>
        <p:txBody>
          <a:bodyPr>
            <a:noAutofit/>
          </a:bodyPr>
          <a:lstStyle>
            <a:lvl1pPr marL="0" indent="0" algn="l">
              <a:spcBef>
                <a:spcPts val="1200"/>
              </a:spcBef>
              <a:buNone/>
              <a:defRPr sz="16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382631106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One Lak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30604575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522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C93E8-60E1-8326-7CD5-A674E40FAA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DCE239-DD34-83D1-EC1B-8DF444754A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1B6E1-D492-1D8E-897F-38565378850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9274027-3501-46D4-BCD0-D6055BCE3649}"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8/22/23</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D8AB242B-8520-7C0D-BC5E-6B46D87DF32A}"/>
              </a:ext>
            </a:extLst>
          </p:cNvPr>
          <p:cNvSpPr>
            <a:spLocks noGrp="1"/>
          </p:cNvSpPr>
          <p:nvPr>
            <p:ph type="ftr" sz="quarter" idx="11"/>
          </p:nvPr>
        </p:nvSpPr>
        <p:spPr>
          <a:xfrm>
            <a:off x="454169"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6956ABB-E6D6-4B3C-8109-ECF4A8D58743}"/>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5F4C636-0F5D-4FD3-977A-42907CBF9C6C}"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9313809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2" t="3641" r="46450" b="14180"/>
          <a:stretch/>
        </p:blipFill>
        <p:spPr>
          <a:xfrm>
            <a:off x="5327372" y="68965"/>
            <a:ext cx="6864628" cy="6722533"/>
          </a:xfrm>
          <a:prstGeom prst="rect">
            <a:avLst/>
          </a:prstGeom>
        </p:spPr>
      </p:pic>
      <p:pic>
        <p:nvPicPr>
          <p:cNvPr id="6" name="MS logo gray - EMF" descr="Microsoft logo, gray text version">
            <a:extLst>
              <a:ext uri="{FF2B5EF4-FFF2-40B4-BE49-F238E27FC236}">
                <a16:creationId xmlns:a16="http://schemas.microsoft.com/office/drawing/2014/main" id="{4C2DB8D1-F8B3-464C-A4AF-49A3EB1DE9A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37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slide - logo">
    <p:bg>
      <p:bgPr>
        <a:solidFill>
          <a:srgbClr val="000000"/>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4048C3FC-34AD-17F7-0924-ACEE088E2A3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31016"/>
          <a:stretch/>
        </p:blipFill>
        <p:spPr>
          <a:xfrm>
            <a:off x="4505891" y="3024187"/>
            <a:ext cx="3180218" cy="809625"/>
          </a:xfrm>
          <a:prstGeom prst="rect">
            <a:avLst/>
          </a:prstGeom>
        </p:spPr>
      </p:pic>
    </p:spTree>
    <p:extLst>
      <p:ext uri="{BB962C8B-B14F-4D97-AF65-F5344CB8AC3E}">
        <p14:creationId xmlns:p14="http://schemas.microsoft.com/office/powerpoint/2010/main" val="34651796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 Power BI (Old Graphic)">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142023" y="739541"/>
            <a:ext cx="7049978" cy="5614928"/>
          </a:xfrm>
          <a:prstGeom prst="rect">
            <a:avLst/>
          </a:prstGeom>
        </p:spPr>
      </p:pic>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565252" y="504969"/>
            <a:ext cx="425607" cy="425667"/>
          </a:xfrm>
          <a:prstGeom prst="rect">
            <a:avLst/>
          </a:prstGeom>
          <a:noFill/>
          <a:extLst>
            <a:ext uri="{909E8E84-426E-40DD-AFC4-6F175D3DCCD1}">
              <a14:hiddenFill xmlns:a14="http://schemas.microsoft.com/office/drawing/2010/main">
                <a:solidFill>
                  <a:srgbClr val="FFFFFF"/>
                </a:solidFill>
              </a14:hiddenFill>
            </a:ext>
          </a:extLst>
        </p:spPr>
      </p:pic>
      <p:pic>
        <p:nvPicPr>
          <p:cNvPr id="8" name="MS logo gray - EMF" descr="Microsoft logo, gray text version">
            <a:extLst>
              <a:ext uri="{FF2B5EF4-FFF2-40B4-BE49-F238E27FC236}">
                <a16:creationId xmlns:a16="http://schemas.microsoft.com/office/drawing/2014/main" id="{3FD803C1-05F7-FE41-BF45-C11C0321ED05}"/>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5083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899F8B4-3CBB-454F-BA48-8506F3821D64}"/>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425215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90915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6078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751392759"/>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Low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87100"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223849065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830290"/>
            <a:ext cx="11026774" cy="553998"/>
          </a:xfrm>
        </p:spPr>
        <p:txBody>
          <a:bodyPr/>
          <a:lstStyle>
            <a:lvl1pPr algn="l">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3496359"/>
            <a:ext cx="11087100" cy="430887"/>
          </a:xfrm>
        </p:spPr>
        <p:txBody>
          <a:bodyPr/>
          <a:lstStyle>
            <a:lvl1pPr marL="0" indent="0" algn="l">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5658018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652636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Blank with Head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Rectangle 2">
            <a:extLst>
              <a:ext uri="{FF2B5EF4-FFF2-40B4-BE49-F238E27FC236}">
                <a16:creationId xmlns:a16="http://schemas.microsoft.com/office/drawing/2014/main" id="{8C5DECA4-675D-BE4F-9BD3-3887B5DA1E2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4042779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with Graphic">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14989657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EB526-8E01-CB66-B211-F0C3A0A6E17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3E90B2-09D8-C3A1-A114-2D20C6FEAA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778D81-9C43-C6BE-9CE7-D147C3808BFE}"/>
              </a:ext>
            </a:extLst>
          </p:cNvPr>
          <p:cNvSpPr>
            <a:spLocks noGrp="1"/>
          </p:cNvSpPr>
          <p:nvPr>
            <p:ph type="dt" sz="half" idx="10"/>
          </p:nvPr>
        </p:nvSpPr>
        <p:spPr/>
        <p:txBody>
          <a:bodyPr/>
          <a:lstStyle/>
          <a:p>
            <a:fld id="{E7886C13-79A7-4B70-9273-2128DE104E75}" type="datetimeFigureOut">
              <a:rPr lang="en-US" smtClean="0"/>
              <a:t>8/22/23</a:t>
            </a:fld>
            <a:endParaRPr lang="en-US"/>
          </a:p>
        </p:txBody>
      </p:sp>
      <p:sp>
        <p:nvSpPr>
          <p:cNvPr id="5" name="Footer Placeholder 4">
            <a:extLst>
              <a:ext uri="{FF2B5EF4-FFF2-40B4-BE49-F238E27FC236}">
                <a16:creationId xmlns:a16="http://schemas.microsoft.com/office/drawing/2014/main" id="{FCB37810-186E-7B46-0B61-266AB2928F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3D418-2CC5-D3A2-C308-8E76D1B43E5A}"/>
              </a:ext>
            </a:extLst>
          </p:cNvPr>
          <p:cNvSpPr>
            <a:spLocks noGrp="1"/>
          </p:cNvSpPr>
          <p:nvPr>
            <p:ph type="sldNum" sz="quarter" idx="12"/>
          </p:nvPr>
        </p:nvSpPr>
        <p:spPr/>
        <p:txBody>
          <a:bodyPr/>
          <a:lstStyle/>
          <a:p>
            <a:fld id="{EE0AB990-07BD-4568-A9F9-432A10659ACB}" type="slidenum">
              <a:rPr lang="en-US" smtClean="0"/>
              <a:t>‹#›</a:t>
            </a:fld>
            <a:endParaRPr lang="en-US"/>
          </a:p>
        </p:txBody>
      </p:sp>
    </p:spTree>
    <p:extLst>
      <p:ext uri="{BB962C8B-B14F-4D97-AF65-F5344CB8AC3E}">
        <p14:creationId xmlns:p14="http://schemas.microsoft.com/office/powerpoint/2010/main" val="30372591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orient="horz" pos="2256" userDrawn="1">
          <p15:clr>
            <a:srgbClr val="FBAE40"/>
          </p15:clr>
        </p15:guide>
        <p15:guide id="3" pos="3840" userDrawn="1">
          <p15:clr>
            <a:srgbClr val="FBAE40"/>
          </p15:clr>
        </p15:guide>
        <p15:guide id="4" orient="horz" pos="374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with Graphic and Tit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1">
            <a:extLst>
              <a:ext uri="{FF2B5EF4-FFF2-40B4-BE49-F238E27FC236}">
                <a16:creationId xmlns:a16="http://schemas.microsoft.com/office/drawing/2014/main" id="{452C0352-8233-D544-847E-3F85BD04D86D}"/>
              </a:ext>
            </a:extLst>
          </p:cNvPr>
          <p:cNvSpPr>
            <a:spLocks noGrp="1"/>
          </p:cNvSpPr>
          <p:nvPr>
            <p:ph type="title"/>
          </p:nvPr>
        </p:nvSpPr>
        <p:spPr>
          <a:xfrm>
            <a:off x="582613" y="457200"/>
            <a:ext cx="11026776"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0997300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Graphic with Header">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3746305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Graphic with Nav">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BE06E01-33DF-9A43-A0C6-F9441D3E5C5F}"/>
              </a:ext>
            </a:extLst>
          </p:cNvPr>
          <p:cNvSpPr/>
          <p:nvPr userDrawn="1"/>
        </p:nvSpPr>
        <p:spPr bwMode="auto">
          <a:xfrm>
            <a:off x="152400" y="15240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66E253C4-E8F7-8545-B6A1-A0B6918B6D89}"/>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4936A87-6E9B-054F-B253-9E43BDB3DB2F}"/>
                </a:ext>
              </a:extLst>
            </p:cNvPr>
            <p:cNvPicPr>
              <a:picLocks noChangeAspect="1"/>
            </p:cNvPicPr>
            <p:nvPr/>
          </p:nvPicPr>
          <p:blipFill rotWithShape="1">
            <a:blip r:embed="rId2">
              <a:extLst>
                <a:ext uri="{28A0092B-C50C-407E-A947-70E740481C1C}">
                  <a14:useLocalDpi xmlns:a14="http://schemas.microsoft.com/office/drawing/2010/main" val="0"/>
                </a:ext>
              </a:extLst>
            </a:blip>
            <a:srcRect l="2198" t="-2136" r="28056" b="39197"/>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28F3508B-B213-744B-BC1A-837437A936C4}"/>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42" name="Rectangle 41">
            <a:extLst>
              <a:ext uri="{FF2B5EF4-FFF2-40B4-BE49-F238E27FC236}">
                <a16:creationId xmlns:a16="http://schemas.microsoft.com/office/drawing/2014/main" id="{16D7AF3C-40B6-4E48-B501-8EAC2E9A5E4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93F52E6B-8B53-3244-97D2-5C28480A9830}"/>
              </a:ext>
            </a:extLst>
          </p:cNvPr>
          <p:cNvGrpSpPr/>
          <p:nvPr userDrawn="1"/>
        </p:nvGrpSpPr>
        <p:grpSpPr>
          <a:xfrm>
            <a:off x="11582996" y="218637"/>
            <a:ext cx="444876" cy="162166"/>
            <a:chOff x="695390" y="1849514"/>
            <a:chExt cx="10353479" cy="3774046"/>
          </a:xfrm>
        </p:grpSpPr>
        <p:sp>
          <p:nvSpPr>
            <p:cNvPr id="7" name="Rounded Rectangle 6">
              <a:extLst>
                <a:ext uri="{FF2B5EF4-FFF2-40B4-BE49-F238E27FC236}">
                  <a16:creationId xmlns:a16="http://schemas.microsoft.com/office/drawing/2014/main" id="{B770D70C-3673-E547-AED2-0FA6167F2ADF}"/>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8" name="Rounded Rectangle 7">
              <a:extLst>
                <a:ext uri="{FF2B5EF4-FFF2-40B4-BE49-F238E27FC236}">
                  <a16:creationId xmlns:a16="http://schemas.microsoft.com/office/drawing/2014/main" id="{8238AA11-5566-BC4F-BB3E-EADDE2C05860}"/>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9" name="Rounded Rectangle 8">
              <a:extLst>
                <a:ext uri="{FF2B5EF4-FFF2-40B4-BE49-F238E27FC236}">
                  <a16:creationId xmlns:a16="http://schemas.microsoft.com/office/drawing/2014/main" id="{858ADC76-8554-FB48-9C63-AA037624F7DD}"/>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0" name="Rectangle 9">
            <a:hlinkClick r:id="" action="ppaction://noaction"/>
            <a:extLst>
              <a:ext uri="{FF2B5EF4-FFF2-40B4-BE49-F238E27FC236}">
                <a16:creationId xmlns:a16="http://schemas.microsoft.com/office/drawing/2014/main" id="{DCB5D78B-11C4-0D46-93FA-F5436584828D}"/>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9049132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1_Individual: PPT for data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D9B75F6-93F7-4F48-A65D-49EB27DD1E07}"/>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717766"/>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354291"/>
            <a:ext cx="2820366" cy="615553"/>
          </a:xfrm>
        </p:spPr>
        <p:txBody>
          <a:bodyPr/>
          <a:lstStyle>
            <a:lvl1pPr marL="0" indent="0" algn="l">
              <a:spcBef>
                <a:spcPts val="1080"/>
              </a:spcBef>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49810395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6048EBB-F766-B247-91B0-286BA98DD0FA}"/>
              </a:ext>
            </a:extLst>
          </p:cNvPr>
          <p:cNvSpPr/>
          <p:nvPr userDrawn="1"/>
        </p:nvSpPr>
        <p:spPr bwMode="auto">
          <a:xfrm>
            <a:off x="4030133" y="1439333"/>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F60E942E-C499-3441-A72D-8F3354617E39}"/>
              </a:ext>
            </a:extLst>
          </p:cNvPr>
          <p:cNvSpPr/>
          <p:nvPr userDrawn="1"/>
        </p:nvSpPr>
        <p:spPr bwMode="auto">
          <a:xfrm>
            <a:off x="3979333" y="1422400"/>
            <a:ext cx="7518400" cy="42841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43EF5FA1-2857-414F-9A50-0584822C55A8}"/>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a:solidFill>
            <a:schemeClr val="tx1"/>
          </a:solidFill>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272937"/>
            <a:ext cx="2831146" cy="1485287"/>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664720FE-10AB-4C4C-8C0A-0EDF010B36EA}"/>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8" name="Rectangle 27">
            <a:extLst>
              <a:ext uri="{FF2B5EF4-FFF2-40B4-BE49-F238E27FC236}">
                <a16:creationId xmlns:a16="http://schemas.microsoft.com/office/drawing/2014/main" id="{96E328B0-C7D6-DE4E-963A-C1051E4487A5}"/>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3DB80A3E-F04B-9142-9508-A4637D654E62}"/>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0740B1A-B0ED-5549-92B3-524ABCE242A8}"/>
              </a:ext>
            </a:extLst>
          </p:cNvPr>
          <p:cNvGrpSpPr/>
          <p:nvPr userDrawn="1"/>
        </p:nvGrpSpPr>
        <p:grpSpPr>
          <a:xfrm>
            <a:off x="293688" y="157289"/>
            <a:ext cx="1352934" cy="298474"/>
            <a:chOff x="433059" y="157289"/>
            <a:chExt cx="1352934" cy="298474"/>
          </a:xfrm>
        </p:grpSpPr>
        <p:sp>
          <p:nvSpPr>
            <p:cNvPr id="31" name="Title 2">
              <a:extLst>
                <a:ext uri="{FF2B5EF4-FFF2-40B4-BE49-F238E27FC236}">
                  <a16:creationId xmlns:a16="http://schemas.microsoft.com/office/drawing/2014/main" id="{286240F5-DEB1-E44B-9C07-ACCD0CC82A73}"/>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32" name="TextBox 31">
              <a:extLst>
                <a:ext uri="{FF2B5EF4-FFF2-40B4-BE49-F238E27FC236}">
                  <a16:creationId xmlns:a16="http://schemas.microsoft.com/office/drawing/2014/main" id="{08D09AB8-916F-B643-A779-0DA9CFE1777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264111202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extLst>
              <a:ext uri="{FF2B5EF4-FFF2-40B4-BE49-F238E27FC236}">
                <a16:creationId xmlns:a16="http://schemas.microsoft.com/office/drawing/2014/main" id="{0A0CE55F-C280-CB4B-B97F-21E0A248DEE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BBFC6B0D-FE5C-B947-8E51-9842DDBE434A}"/>
              </a:ext>
            </a:extLst>
          </p:cNvPr>
          <p:cNvGrpSpPr/>
          <p:nvPr userDrawn="1"/>
        </p:nvGrpSpPr>
        <p:grpSpPr>
          <a:xfrm>
            <a:off x="164128" y="157289"/>
            <a:ext cx="1793315" cy="304438"/>
            <a:chOff x="164128" y="157289"/>
            <a:chExt cx="1793315" cy="304438"/>
          </a:xfrm>
        </p:grpSpPr>
        <p:sp>
          <p:nvSpPr>
            <p:cNvPr id="20" name="Freeform 19">
              <a:extLst>
                <a:ext uri="{FF2B5EF4-FFF2-40B4-BE49-F238E27FC236}">
                  <a16:creationId xmlns:a16="http://schemas.microsoft.com/office/drawing/2014/main" id="{0566DC34-F0B2-694D-9AF7-83B9B1577F9B}"/>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E440519A-C2E2-964B-9195-BCF532CCBC2F}"/>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FD3B1EEC-DE33-7B4D-A05E-8564E1E5D42C}"/>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6"/>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Rounded Rectangle 22">
              <a:extLst>
                <a:ext uri="{FF2B5EF4-FFF2-40B4-BE49-F238E27FC236}">
                  <a16:creationId xmlns:a16="http://schemas.microsoft.com/office/drawing/2014/main" id="{F5767A10-074E-8D40-813C-C06AA4E7118E}"/>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4" name="Title 2">
              <a:extLst>
                <a:ext uri="{FF2B5EF4-FFF2-40B4-BE49-F238E27FC236}">
                  <a16:creationId xmlns:a16="http://schemas.microsoft.com/office/drawing/2014/main" id="{56E773F6-361C-044A-94F8-9AE01840E22B}"/>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25" name="TextBox 24">
              <a:extLst>
                <a:ext uri="{FF2B5EF4-FFF2-40B4-BE49-F238E27FC236}">
                  <a16:creationId xmlns:a16="http://schemas.microsoft.com/office/drawing/2014/main" id="{1E8B4E66-C59E-9242-A05A-E42AB085DFC1}"/>
                </a:ext>
              </a:extLst>
            </p:cNvPr>
            <p:cNvSpPr txBox="1"/>
            <p:nvPr/>
          </p:nvSpPr>
          <p:spPr>
            <a:xfrm>
              <a:off x="604509" y="286486"/>
              <a:ext cx="1285608"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PowerPoint for data</a:t>
              </a:r>
            </a:p>
          </p:txBody>
        </p:sp>
      </p:grpSp>
      <p:sp>
        <p:nvSpPr>
          <p:cNvPr id="26" name="Rectangle 25">
            <a:hlinkClick r:id="" action="ppaction://noaction"/>
            <a:extLst>
              <a:ext uri="{FF2B5EF4-FFF2-40B4-BE49-F238E27FC236}">
                <a16:creationId xmlns:a16="http://schemas.microsoft.com/office/drawing/2014/main" id="{CBF3025E-1A7D-BF4B-B15C-ADA183AC57C2}"/>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471672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793315" cy="304438"/>
            <a:chOff x="164128" y="157289"/>
            <a:chExt cx="179331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5293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46522"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19" name="Rectangle 18">
            <a:hlinkClick r:id="" action="ppaction://noaction"/>
            <a:extLst>
              <a:ext uri="{FF2B5EF4-FFF2-40B4-BE49-F238E27FC236}">
                <a16:creationId xmlns:a16="http://schemas.microsoft.com/office/drawing/2014/main" id="{939D6BE1-06CD-4047-A78C-8967A53A4F8B}"/>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9C6D0F-3D98-CC4B-9B52-C7D9B9426F6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F88B7607-7EE5-C649-8399-C9F6E42CBB90}"/>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4" name="Text Placeholder 5">
            <a:extLst>
              <a:ext uri="{FF2B5EF4-FFF2-40B4-BE49-F238E27FC236}">
                <a16:creationId xmlns:a16="http://schemas.microsoft.com/office/drawing/2014/main" id="{B82A3978-F824-B545-BE74-B2C10DD5E00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36228217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8" name="Rectangle 17">
            <a:hlinkClick r:id="" action="ppaction://noaction"/>
            <a:extLst>
              <a:ext uri="{FF2B5EF4-FFF2-40B4-BE49-F238E27FC236}">
                <a16:creationId xmlns:a16="http://schemas.microsoft.com/office/drawing/2014/main" id="{C1AB6F95-B5F2-0745-A330-3FE54C991CA2}"/>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07836859-C7B9-3C41-8057-8C1C824BAE02}"/>
              </a:ext>
            </a:extLst>
          </p:cNvPr>
          <p:cNvSpPr/>
          <p:nvPr userDrawn="1"/>
        </p:nvSpPr>
        <p:spPr bwMode="auto">
          <a:xfrm>
            <a:off x="0" y="166816"/>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CD8D6CE0-C2C4-4F4F-B5D2-E2F6FC1CC1C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287AFE2D-5DD9-DC49-8BD8-2AD303F4609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7" name="Group 16">
            <a:extLst>
              <a:ext uri="{FF2B5EF4-FFF2-40B4-BE49-F238E27FC236}">
                <a16:creationId xmlns:a16="http://schemas.microsoft.com/office/drawing/2014/main" id="{6D76D8B3-E77E-264E-9223-95965C078626}"/>
              </a:ext>
            </a:extLst>
          </p:cNvPr>
          <p:cNvGrpSpPr/>
          <p:nvPr userDrawn="1"/>
        </p:nvGrpSpPr>
        <p:grpSpPr>
          <a:xfrm>
            <a:off x="293688" y="157289"/>
            <a:ext cx="1352934" cy="298474"/>
            <a:chOff x="433059" y="157289"/>
            <a:chExt cx="1352934" cy="298474"/>
          </a:xfrm>
        </p:grpSpPr>
        <p:sp>
          <p:nvSpPr>
            <p:cNvPr id="19" name="Title 2">
              <a:extLst>
                <a:ext uri="{FF2B5EF4-FFF2-40B4-BE49-F238E27FC236}">
                  <a16:creationId xmlns:a16="http://schemas.microsoft.com/office/drawing/2014/main" id="{D255413A-2632-FC44-959B-F61B64B3C82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20" name="TextBox 19">
              <a:extLst>
                <a:ext uri="{FF2B5EF4-FFF2-40B4-BE49-F238E27FC236}">
                  <a16:creationId xmlns:a16="http://schemas.microsoft.com/office/drawing/2014/main" id="{CD8B9713-519C-1442-99DC-B2DD207C0FB4}"/>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4745973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3" y="2875002"/>
            <a:ext cx="4407397" cy="1107996"/>
          </a:xfrm>
        </p:spPr>
        <p:txBody>
          <a:bodyPr anchor="ctr"/>
          <a:lstStyle>
            <a:lvl1pPr algn="l">
              <a:defRPr/>
            </a:lvl1pPr>
          </a:lstStyle>
          <a:p>
            <a:r>
              <a:rPr lang="en-US"/>
              <a:t>Click to edit Master title style</a:t>
            </a:r>
          </a:p>
        </p:txBody>
      </p:sp>
      <p:sp>
        <p:nvSpPr>
          <p:cNvPr id="13" name="Rectangle 12">
            <a:hlinkClick r:id="" action="ppaction://noaction"/>
            <a:extLst>
              <a:ext uri="{FF2B5EF4-FFF2-40B4-BE49-F238E27FC236}">
                <a16:creationId xmlns:a16="http://schemas.microsoft.com/office/drawing/2014/main" id="{CF5BBE0C-223E-0C4A-BEBA-67FCC89ADBC4}"/>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BCD9A895-0652-9542-967F-55EEA461328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AF91BE2-FCDF-AB42-9F02-8FC766D9CD17}"/>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40B58B34-9A7D-A34F-9DD8-4E3716FD9F2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4331F855-7D89-D14C-9755-EFE70A89A7F5}"/>
              </a:ext>
            </a:extLst>
          </p:cNvPr>
          <p:cNvGrpSpPr/>
          <p:nvPr userDrawn="1"/>
        </p:nvGrpSpPr>
        <p:grpSpPr>
          <a:xfrm>
            <a:off x="293688" y="157289"/>
            <a:ext cx="1352934" cy="298474"/>
            <a:chOff x="433059" y="157289"/>
            <a:chExt cx="1352934" cy="298474"/>
          </a:xfrm>
        </p:grpSpPr>
        <p:sp>
          <p:nvSpPr>
            <p:cNvPr id="17" name="Title 2">
              <a:extLst>
                <a:ext uri="{FF2B5EF4-FFF2-40B4-BE49-F238E27FC236}">
                  <a16:creationId xmlns:a16="http://schemas.microsoft.com/office/drawing/2014/main" id="{F27294D1-23EE-7D46-BBF0-F6031277BF5C}"/>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8" name="TextBox 17">
              <a:extLst>
                <a:ext uri="{FF2B5EF4-FFF2-40B4-BE49-F238E27FC236}">
                  <a16:creationId xmlns:a16="http://schemas.microsoft.com/office/drawing/2014/main" id="{EC10EB76-9FF5-EC4A-9786-63A97BC8018D}"/>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64129183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7" name="Rectangle 16">
            <a:hlinkClick r:id="" action="ppaction://noaction"/>
            <a:extLst>
              <a:ext uri="{FF2B5EF4-FFF2-40B4-BE49-F238E27FC236}">
                <a16:creationId xmlns:a16="http://schemas.microsoft.com/office/drawing/2014/main" id="{0DF0C6E3-A998-C043-B31E-FB424716D333}"/>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70BA1D38-9930-8044-86EA-E247480DC4F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28B0A5F-805B-C149-8C2D-A20A6A633686}"/>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9E96B56-DF46-654A-B782-77E02B3008E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830B0F5E-FA3B-2647-B9F1-4F6E046E991A}"/>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58925DA-C1BB-0840-AA16-EE69A29DD318}"/>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25283C67-9B10-DB49-913A-FAD7E9E8D127}"/>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128229580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New Graphic)">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DCF14E13-C424-3C42-A48A-BD82D9F8C66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2" t="3641" r="46450" b="14180"/>
          <a:stretch/>
        </p:blipFill>
        <p:spPr>
          <a:xfrm>
            <a:off x="5327372" y="68965"/>
            <a:ext cx="6864628" cy="6722533"/>
          </a:xfrm>
          <a:prstGeom prst="rect">
            <a:avLst/>
          </a:prstGeom>
        </p:spPr>
      </p:pic>
      <p:pic>
        <p:nvPicPr>
          <p:cNvPr id="6" name="MS logo gray - EMF" descr="Microsoft logo, gray text version">
            <a:extLst>
              <a:ext uri="{FF2B5EF4-FFF2-40B4-BE49-F238E27FC236}">
                <a16:creationId xmlns:a16="http://schemas.microsoft.com/office/drawing/2014/main" id="{4C2DB8D1-F8B3-464C-A4AF-49A3EB1DE9A0}"/>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325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82615" y="1716780"/>
            <a:ext cx="2831146" cy="2041444"/>
          </a:xfrm>
        </p:spPr>
        <p:txBody>
          <a:bodyPr anchor="b"/>
          <a:lstStyle>
            <a:lvl1pPr algn="l">
              <a:defRPr sz="2800"/>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Rectangle 33">
            <a:extLst>
              <a:ext uri="{FF2B5EF4-FFF2-40B4-BE49-F238E27FC236}">
                <a16:creationId xmlns:a16="http://schemas.microsoft.com/office/drawing/2014/main" id="{8C0D0DD5-FBC8-ED47-9D70-D794475055B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3C43389-A724-EE40-888C-CEB8E5CB4C19}"/>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634851CA-B9B2-834E-89A7-86EEFDE077A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EEF4B87-1792-ED4B-8746-D6A1118DC3BE}"/>
              </a:ext>
            </a:extLst>
          </p:cNvPr>
          <p:cNvGrpSpPr/>
          <p:nvPr userDrawn="1"/>
        </p:nvGrpSpPr>
        <p:grpSpPr>
          <a:xfrm>
            <a:off x="293688" y="157289"/>
            <a:ext cx="1352934" cy="298474"/>
            <a:chOff x="433059" y="157289"/>
            <a:chExt cx="1352934" cy="298474"/>
          </a:xfrm>
        </p:grpSpPr>
        <p:sp>
          <p:nvSpPr>
            <p:cNvPr id="13" name="Title 2">
              <a:extLst>
                <a:ext uri="{FF2B5EF4-FFF2-40B4-BE49-F238E27FC236}">
                  <a16:creationId xmlns:a16="http://schemas.microsoft.com/office/drawing/2014/main" id="{D293E590-B8BB-4140-A78E-3DEECE43845E}"/>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 Every Office User</a:t>
              </a:r>
            </a:p>
          </p:txBody>
        </p:sp>
        <p:sp>
          <p:nvSpPr>
            <p:cNvPr id="14" name="TextBox 13">
              <a:extLst>
                <a:ext uri="{FF2B5EF4-FFF2-40B4-BE49-F238E27FC236}">
                  <a16:creationId xmlns:a16="http://schemas.microsoft.com/office/drawing/2014/main" id="{0FB75013-3AC5-1143-AB96-82429A0C0FAF}"/>
                </a:ext>
              </a:extLst>
            </p:cNvPr>
            <p:cNvSpPr txBox="1"/>
            <p:nvPr userDrawn="1"/>
          </p:nvSpPr>
          <p:spPr>
            <a:xfrm>
              <a:off x="433059" y="286486"/>
              <a:ext cx="1352934"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Familiar and Intuitive</a:t>
              </a:r>
            </a:p>
          </p:txBody>
        </p:sp>
      </p:grpSp>
    </p:spTree>
    <p:extLst>
      <p:ext uri="{BB962C8B-B14F-4D97-AF65-F5344CB8AC3E}">
        <p14:creationId xmlns:p14="http://schemas.microsoft.com/office/powerpoint/2010/main" val="396131054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246C022-10CF-3A4A-B7FD-89C302A3D35D}"/>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FEC8ED4B-2DE5-8145-8D21-3A838EA823F7}"/>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343797"/>
            <a:ext cx="2839855" cy="1414427"/>
          </a:xfrm>
        </p:spPr>
        <p:txBody>
          <a:bodyPr anchor="b"/>
          <a:lstStyle>
            <a:lvl1pPr algn="l">
              <a:defRPr sz="2800"/>
            </a:lvl1pPr>
          </a:lstStyle>
          <a:p>
            <a:r>
              <a:rPr lang="en-US"/>
              <a:t>Click to edit Master title style</a:t>
            </a:r>
          </a:p>
        </p:txBody>
      </p:sp>
      <p:sp>
        <p:nvSpPr>
          <p:cNvPr id="22" name="Text Placeholder 5">
            <a:extLst>
              <a:ext uri="{FF2B5EF4-FFF2-40B4-BE49-F238E27FC236}">
                <a16:creationId xmlns:a16="http://schemas.microsoft.com/office/drawing/2014/main" id="{3FB1DC5C-0508-BA4D-90B6-30E164B7848D}"/>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9" name="Rectangle 18">
            <a:extLst>
              <a:ext uri="{FF2B5EF4-FFF2-40B4-BE49-F238E27FC236}">
                <a16:creationId xmlns:a16="http://schemas.microsoft.com/office/drawing/2014/main" id="{F3868A81-6C2C-5041-B7E1-1C07B434150B}"/>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D7C1AD59-E379-3F46-B323-811466794C3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569B57F-0FC5-A84E-BDED-FEA6863BB697}"/>
              </a:ext>
            </a:extLst>
          </p:cNvPr>
          <p:cNvGrpSpPr/>
          <p:nvPr userDrawn="1"/>
        </p:nvGrpSpPr>
        <p:grpSpPr>
          <a:xfrm>
            <a:off x="293688" y="157289"/>
            <a:ext cx="1261564" cy="298474"/>
            <a:chOff x="433059" y="157289"/>
            <a:chExt cx="1261564" cy="298474"/>
          </a:xfrm>
        </p:grpSpPr>
        <p:sp>
          <p:nvSpPr>
            <p:cNvPr id="14" name="Title 2">
              <a:extLst>
                <a:ext uri="{FF2B5EF4-FFF2-40B4-BE49-F238E27FC236}">
                  <a16:creationId xmlns:a16="http://schemas.microsoft.com/office/drawing/2014/main" id="{EEB0636D-87E9-F94C-826A-ECD2F903E2E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5" name="TextBox 14">
              <a:extLst>
                <a:ext uri="{FF2B5EF4-FFF2-40B4-BE49-F238E27FC236}">
                  <a16:creationId xmlns:a16="http://schemas.microsoft.com/office/drawing/2014/main" id="{928A5030-6264-FF49-B6FF-21A12B237D67}"/>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34030456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36" name="Rectangle 35">
            <a:extLst>
              <a:ext uri="{FF2B5EF4-FFF2-40B4-BE49-F238E27FC236}">
                <a16:creationId xmlns:a16="http://schemas.microsoft.com/office/drawing/2014/main" id="{8BDA9444-8F10-654B-9C7E-A4F4D08AA0DA}"/>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7" name="Group 36">
            <a:extLst>
              <a:ext uri="{FF2B5EF4-FFF2-40B4-BE49-F238E27FC236}">
                <a16:creationId xmlns:a16="http://schemas.microsoft.com/office/drawing/2014/main" id="{87E9F203-FD40-7E46-BC5A-8424B9A241E3}"/>
              </a:ext>
            </a:extLst>
          </p:cNvPr>
          <p:cNvGrpSpPr/>
          <p:nvPr userDrawn="1"/>
        </p:nvGrpSpPr>
        <p:grpSpPr>
          <a:xfrm>
            <a:off x="164128" y="157289"/>
            <a:ext cx="1572101" cy="304438"/>
            <a:chOff x="164128" y="157289"/>
            <a:chExt cx="1572101" cy="304438"/>
          </a:xfrm>
        </p:grpSpPr>
        <p:sp>
          <p:nvSpPr>
            <p:cNvPr id="38" name="Freeform 37">
              <a:extLst>
                <a:ext uri="{FF2B5EF4-FFF2-40B4-BE49-F238E27FC236}">
                  <a16:creationId xmlns:a16="http://schemas.microsoft.com/office/drawing/2014/main" id="{21AE30E0-5218-9C45-851E-384DA10D4752}"/>
                </a:ext>
              </a:extLst>
            </p:cNvPr>
            <p:cNvSpPr/>
            <p:nvPr userDrawn="1"/>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39" name="Freeform 38">
              <a:extLst>
                <a:ext uri="{FF2B5EF4-FFF2-40B4-BE49-F238E27FC236}">
                  <a16:creationId xmlns:a16="http://schemas.microsoft.com/office/drawing/2014/main" id="{B27938F8-EF03-0643-A34E-47EFD0D45983}"/>
                </a:ext>
              </a:extLst>
            </p:cNvPr>
            <p:cNvSpPr/>
            <p:nvPr userDrawn="1"/>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0" name="Freeform 39">
              <a:extLst>
                <a:ext uri="{FF2B5EF4-FFF2-40B4-BE49-F238E27FC236}">
                  <a16:creationId xmlns:a16="http://schemas.microsoft.com/office/drawing/2014/main" id="{A9B187DB-46A7-1043-A738-CDC1C4F7CF4D}"/>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41" name="Rounded Rectangle 40">
              <a:extLst>
                <a:ext uri="{FF2B5EF4-FFF2-40B4-BE49-F238E27FC236}">
                  <a16:creationId xmlns:a16="http://schemas.microsoft.com/office/drawing/2014/main" id="{C4901EE1-B334-D341-9AE1-E7F02D330CAF}"/>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42" name="Title 2">
              <a:extLst>
                <a:ext uri="{FF2B5EF4-FFF2-40B4-BE49-F238E27FC236}">
                  <a16:creationId xmlns:a16="http://schemas.microsoft.com/office/drawing/2014/main" id="{9346567C-2CD0-FC4F-B966-03476F1F85C7}"/>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43" name="TextBox 42">
              <a:extLst>
                <a:ext uri="{FF2B5EF4-FFF2-40B4-BE49-F238E27FC236}">
                  <a16:creationId xmlns:a16="http://schemas.microsoft.com/office/drawing/2014/main" id="{33A3B67F-3825-324F-90C2-1A774DCF77F8}"/>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44" name="Rectangle 43">
            <a:hlinkClick r:id="" action="ppaction://noaction"/>
            <a:extLst>
              <a:ext uri="{FF2B5EF4-FFF2-40B4-BE49-F238E27FC236}">
                <a16:creationId xmlns:a16="http://schemas.microsoft.com/office/drawing/2014/main" id="{95DDBD0B-DB63-FD43-91CA-D57FD6F4DBE4}"/>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16">
            <a:hlinkClick r:id="" action="ppaction://noaction"/>
            <a:extLst>
              <a:ext uri="{FF2B5EF4-FFF2-40B4-BE49-F238E27FC236}">
                <a16:creationId xmlns:a16="http://schemas.microsoft.com/office/drawing/2014/main" id="{33A372C3-A621-5348-A03A-0A3F62BF7015}"/>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7297887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7664" cy="553998"/>
          </a:xfrm>
        </p:spPr>
        <p:txBody>
          <a:bodyPr/>
          <a:lstStyle>
            <a:lvl1pPr algn="ctr">
              <a:defRPr/>
            </a:lvl1pPr>
          </a:lstStyle>
          <a:p>
            <a:r>
              <a:rPr lang="en-US"/>
              <a:t>Click to edit Master title style</a:t>
            </a:r>
          </a:p>
        </p:txBody>
      </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17" name="Rectangle 16">
            <a:extLst>
              <a:ext uri="{FF2B5EF4-FFF2-40B4-BE49-F238E27FC236}">
                <a16:creationId xmlns:a16="http://schemas.microsoft.com/office/drawing/2014/main" id="{7EFA4696-EF14-994C-8C0D-8629ECE10249}"/>
              </a:ext>
            </a:extLst>
          </p:cNvPr>
          <p:cNvSpPr/>
          <p:nvPr userDrawn="1"/>
        </p:nvSpPr>
        <p:spPr bwMode="auto">
          <a:xfrm>
            <a:off x="0" y="1597"/>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CDD52FB8-0430-D248-9052-DC7F71ACD71B}"/>
              </a:ext>
            </a:extLst>
          </p:cNvPr>
          <p:cNvGrpSpPr/>
          <p:nvPr userDrawn="1"/>
        </p:nvGrpSpPr>
        <p:grpSpPr>
          <a:xfrm>
            <a:off x="164128" y="158886"/>
            <a:ext cx="1572101" cy="304438"/>
            <a:chOff x="164128" y="157289"/>
            <a:chExt cx="1572101" cy="304438"/>
          </a:xfrm>
        </p:grpSpPr>
        <p:sp>
          <p:nvSpPr>
            <p:cNvPr id="21" name="Freeform 20">
              <a:extLst>
                <a:ext uri="{FF2B5EF4-FFF2-40B4-BE49-F238E27FC236}">
                  <a16:creationId xmlns:a16="http://schemas.microsoft.com/office/drawing/2014/main" id="{5728F628-351F-DF43-BFEA-3EC489BF6251}"/>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4710783E-F277-FB43-B8A6-42736956F25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DBBB85C3-1B5D-1242-92B3-B938D338DDE6}"/>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14049" eaLnBrk="1" fontAlgn="auto" latinLnBrk="0" hangingPunct="1">
                <a:lnSpc>
                  <a:spcPct val="100000"/>
                </a:lnSpc>
                <a:spcBef>
                  <a:spcPts val="0"/>
                </a:spcBef>
                <a:spcAft>
                  <a:spcPts val="0"/>
                </a:spcAft>
                <a:buClrTx/>
                <a:buSzTx/>
                <a:buFontTx/>
                <a:buNone/>
                <a:tabLst/>
                <a:defRPr/>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24" name="Rounded Rectangle 23">
              <a:extLst>
                <a:ext uri="{FF2B5EF4-FFF2-40B4-BE49-F238E27FC236}">
                  <a16:creationId xmlns:a16="http://schemas.microsoft.com/office/drawing/2014/main" id="{5DCF3E94-0AFA-1744-9BBE-5B8ECE8872A4}"/>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25" name="Title 2">
              <a:extLst>
                <a:ext uri="{FF2B5EF4-FFF2-40B4-BE49-F238E27FC236}">
                  <a16:creationId xmlns:a16="http://schemas.microsoft.com/office/drawing/2014/main" id="{5EE2A01B-47D3-2547-9C80-C28FDC805E1D}"/>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Empowering every team</a:t>
              </a:r>
            </a:p>
          </p:txBody>
        </p:sp>
        <p:sp>
          <p:nvSpPr>
            <p:cNvPr id="26" name="TextBox 25">
              <a:extLst>
                <a:ext uri="{FF2B5EF4-FFF2-40B4-BE49-F238E27FC236}">
                  <a16:creationId xmlns:a16="http://schemas.microsoft.com/office/drawing/2014/main" id="{BE7979B0-4175-834A-9592-08200DB15CDD}"/>
                </a:ext>
              </a:extLst>
            </p:cNvPr>
            <p:cNvSpPr txBox="1"/>
            <p:nvPr/>
          </p:nvSpPr>
          <p:spPr>
            <a:xfrm>
              <a:off x="604509" y="286486"/>
              <a:ext cx="772647" cy="169277"/>
            </a:xfrm>
            <a:prstGeom prst="rect">
              <a:avLst/>
            </a:prstGeom>
            <a:noFill/>
          </p:spPr>
          <p:txBody>
            <a:bodyPr wrap="none" lIns="0" tIns="0" rIns="0" bIns="0" rtlCol="0">
              <a:spAutoFit/>
            </a:bodyPr>
            <a:lstStyle/>
            <a:p>
              <a:r>
                <a:rPr lang="en-US" sz="1100" b="1">
                  <a:solidFill>
                    <a:schemeClr val="accent2"/>
                  </a:solidFill>
                  <a:latin typeface="Segoe UI Semibold"/>
                  <a:cs typeface="Segoe UI" panose="020B0502040204020203" pitchFamily="34" charset="0"/>
                </a:rPr>
                <a:t>Productivity</a:t>
              </a:r>
            </a:p>
          </p:txBody>
        </p:sp>
      </p:grpSp>
      <p:sp>
        <p:nvSpPr>
          <p:cNvPr id="27" name="Rectangle 26">
            <a:hlinkClick r:id="" action="ppaction://noaction"/>
            <a:extLst>
              <a:ext uri="{FF2B5EF4-FFF2-40B4-BE49-F238E27FC236}">
                <a16:creationId xmlns:a16="http://schemas.microsoft.com/office/drawing/2014/main" id="{C9988CA1-BAF9-C04D-BB08-2881BAD6B48A}"/>
              </a:ext>
            </a:extLst>
          </p:cNvPr>
          <p:cNvSpPr/>
          <p:nvPr userDrawn="1"/>
        </p:nvSpPr>
        <p:spPr bwMode="auto">
          <a:xfrm>
            <a:off x="0" y="1597"/>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ectangle 19">
            <a:hlinkClick r:id="" action="ppaction://noaction"/>
            <a:extLst>
              <a:ext uri="{FF2B5EF4-FFF2-40B4-BE49-F238E27FC236}">
                <a16:creationId xmlns:a16="http://schemas.microsoft.com/office/drawing/2014/main" id="{44E27974-37DE-4141-B19A-087B3F94DA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8381383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D677294-A1FE-4F42-91B7-5151788AFDCC}"/>
              </a:ext>
            </a:extLst>
          </p:cNvPr>
          <p:cNvSpPr/>
          <p:nvPr userDrawn="1"/>
        </p:nvSpPr>
        <p:spPr bwMode="auto">
          <a:xfrm>
            <a:off x="4014651" y="1456267"/>
            <a:ext cx="7445829" cy="421301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AE688B2F-B5ED-6E47-B912-A487959973DB}"/>
              </a:ext>
            </a:extLst>
          </p:cNvPr>
          <p:cNvPicPr>
            <a:picLocks noChangeAspect="1"/>
          </p:cNvPicPr>
          <p:nvPr userDrawn="1"/>
        </p:nvPicPr>
        <p:blipFill>
          <a:blip r:embed="rId2"/>
          <a:stretch>
            <a:fillRect/>
          </a:stretch>
        </p:blipFill>
        <p:spPr>
          <a:xfrm>
            <a:off x="3378926" y="717827"/>
            <a:ext cx="8722040" cy="5611179"/>
          </a:xfrm>
          <a:prstGeom prst="rect">
            <a:avLst/>
          </a:prstGeom>
        </p:spPr>
      </p:pic>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509260"/>
            <a:ext cx="2839855" cy="1248964"/>
          </a:xfrm>
        </p:spPr>
        <p:txBody>
          <a:bodyPr anchor="b"/>
          <a:lstStyle>
            <a:lvl1pPr algn="l">
              <a:defRPr sz="2800"/>
            </a:lvl1pPr>
          </a:lstStyle>
          <a:p>
            <a:r>
              <a:rPr lang="en-US"/>
              <a:t>Click to edit Master title style</a:t>
            </a:r>
          </a:p>
        </p:txBody>
      </p:sp>
      <p:sp>
        <p:nvSpPr>
          <p:cNvPr id="23" name="Text Placeholder 5">
            <a:extLst>
              <a:ext uri="{FF2B5EF4-FFF2-40B4-BE49-F238E27FC236}">
                <a16:creationId xmlns:a16="http://schemas.microsoft.com/office/drawing/2014/main" id="{3309986B-9024-2644-86D1-33D6057DACB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13" name="Rectangle 12">
            <a:extLst>
              <a:ext uri="{FF2B5EF4-FFF2-40B4-BE49-F238E27FC236}">
                <a16:creationId xmlns:a16="http://schemas.microsoft.com/office/drawing/2014/main" id="{ABB0BB31-658E-7E43-8E9B-FE02C240257F}"/>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CB5DF2CB-277B-4A4C-B583-C1293608AF79}"/>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5AE25B72-B187-1740-AEE1-B2E36DD5FE69}"/>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7895F6F0-62D0-5B4C-8086-20FF1277C208}"/>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9984013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eams: Action">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9" name="Rectangle 8">
            <a:extLst>
              <a:ext uri="{FF2B5EF4-FFF2-40B4-BE49-F238E27FC236}">
                <a16:creationId xmlns:a16="http://schemas.microsoft.com/office/drawing/2014/main" id="{80AB90AA-28CE-E24D-B077-CD60DE4C994E}"/>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BBB9BCD-362B-3C44-BD30-945A5C472FA3}"/>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5649F578-2BED-9743-803A-B9E186824113}"/>
              </a:ext>
            </a:extLst>
          </p:cNvPr>
          <p:cNvGrpSpPr/>
          <p:nvPr userDrawn="1"/>
        </p:nvGrpSpPr>
        <p:grpSpPr>
          <a:xfrm>
            <a:off x="293688" y="157289"/>
            <a:ext cx="1261564" cy="298474"/>
            <a:chOff x="433059" y="157289"/>
            <a:chExt cx="1261564" cy="298474"/>
          </a:xfrm>
        </p:grpSpPr>
        <p:sp>
          <p:nvSpPr>
            <p:cNvPr id="12" name="Title 2">
              <a:extLst>
                <a:ext uri="{FF2B5EF4-FFF2-40B4-BE49-F238E27FC236}">
                  <a16:creationId xmlns:a16="http://schemas.microsoft.com/office/drawing/2014/main" id="{DD650B2A-83A3-AB4E-AD52-B29360F9630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3" name="TextBox 12">
              <a:extLst>
                <a:ext uri="{FF2B5EF4-FFF2-40B4-BE49-F238E27FC236}">
                  <a16:creationId xmlns:a16="http://schemas.microsoft.com/office/drawing/2014/main" id="{02482F0E-6C06-D34E-AA13-7EB38FA909EF}"/>
                </a:ext>
              </a:extLst>
            </p:cNvPr>
            <p:cNvSpPr txBox="1"/>
            <p:nvPr userDrawn="1"/>
          </p:nvSpPr>
          <p:spPr>
            <a:xfrm>
              <a:off x="433059" y="286486"/>
              <a:ext cx="1067600"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Insight to Action</a:t>
              </a:r>
            </a:p>
          </p:txBody>
        </p:sp>
      </p:grpSp>
    </p:spTree>
    <p:extLst>
      <p:ext uri="{BB962C8B-B14F-4D97-AF65-F5344CB8AC3E}">
        <p14:creationId xmlns:p14="http://schemas.microsoft.com/office/powerpoint/2010/main" val="396181037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3" name="Rectangle 22">
            <a:extLst>
              <a:ext uri="{FF2B5EF4-FFF2-40B4-BE49-F238E27FC236}">
                <a16:creationId xmlns:a16="http://schemas.microsoft.com/office/drawing/2014/main" id="{1ABB7EA5-0AC8-9C41-A7F0-1FC322909001}"/>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4" name="Picture 23">
            <a:extLst>
              <a:ext uri="{FF2B5EF4-FFF2-40B4-BE49-F238E27FC236}">
                <a16:creationId xmlns:a16="http://schemas.microsoft.com/office/drawing/2014/main" id="{C3679A93-A745-6649-AE64-3137E5FAF65D}"/>
              </a:ext>
            </a:extLst>
          </p:cNvPr>
          <p:cNvPicPr>
            <a:picLocks noChangeAspect="1"/>
          </p:cNvPicPr>
          <p:nvPr userDrawn="1"/>
        </p:nvPicPr>
        <p:blipFill>
          <a:blip r:embed="rId3"/>
          <a:stretch>
            <a:fillRect/>
          </a:stretch>
        </p:blipFill>
        <p:spPr>
          <a:xfrm>
            <a:off x="3378926" y="717827"/>
            <a:ext cx="8722040" cy="5611179"/>
          </a:xfrm>
          <a:prstGeom prst="rect">
            <a:avLst/>
          </a:prstGeom>
        </p:spPr>
      </p:pic>
      <p:sp>
        <p:nvSpPr>
          <p:cNvPr id="25" name="Picture Placeholder 9">
            <a:extLst>
              <a:ext uri="{FF2B5EF4-FFF2-40B4-BE49-F238E27FC236}">
                <a16:creationId xmlns:a16="http://schemas.microsoft.com/office/drawing/2014/main" id="{99A58F40-3C2D-4B46-BE4E-B175053C28D6}"/>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
        <p:nvSpPr>
          <p:cNvPr id="27" name="Text Placeholder 5">
            <a:extLst>
              <a:ext uri="{FF2B5EF4-FFF2-40B4-BE49-F238E27FC236}">
                <a16:creationId xmlns:a16="http://schemas.microsoft.com/office/drawing/2014/main" id="{F7D37F6A-A6CB-9445-A929-0C041FA5B468}"/>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28" name="Rectangle 27">
            <a:hlinkClick r:id="" action="ppaction://noaction"/>
            <a:extLst>
              <a:ext uri="{FF2B5EF4-FFF2-40B4-BE49-F238E27FC236}">
                <a16:creationId xmlns:a16="http://schemas.microsoft.com/office/drawing/2014/main" id="{CFD42F45-7E2A-A44C-8492-FCDDB08A932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6C788E10-A86F-4945-B4D1-11F35E98C36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57236898-EC7A-2E48-8924-FDA64F07C7B0}"/>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noProof="0" err="1">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117B48A2-175A-C448-9558-351BAF713668}"/>
              </a:ext>
            </a:extLst>
          </p:cNvPr>
          <p:cNvGrpSpPr/>
          <p:nvPr userDrawn="1"/>
        </p:nvGrpSpPr>
        <p:grpSpPr>
          <a:xfrm>
            <a:off x="293688" y="157289"/>
            <a:ext cx="1261564" cy="298474"/>
            <a:chOff x="433059" y="157289"/>
            <a:chExt cx="1261564" cy="298474"/>
          </a:xfrm>
        </p:grpSpPr>
        <p:sp>
          <p:nvSpPr>
            <p:cNvPr id="15" name="Title 2">
              <a:extLst>
                <a:ext uri="{FF2B5EF4-FFF2-40B4-BE49-F238E27FC236}">
                  <a16:creationId xmlns:a16="http://schemas.microsoft.com/office/drawing/2014/main" id="{4716D819-D8C7-8940-A325-778F89F5F257}"/>
                </a:ext>
              </a:extLst>
            </p:cNvPr>
            <p:cNvSpPr txBox="1">
              <a:spLocks/>
            </p:cNvSpPr>
            <p:nvPr userDrawn="1"/>
          </p:nvSpPr>
          <p:spPr>
            <a:xfrm>
              <a:off x="433059" y="157289"/>
              <a:ext cx="126156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tx2"/>
                  </a:solidFill>
                  <a:latin typeface="+mj-lt"/>
                  <a:ea typeface="+mn-ea"/>
                  <a:cs typeface="Segoe UI" panose="020B0502040204020203" pitchFamily="34" charset="0"/>
                </a:rPr>
                <a:t>Empower Every Office User</a:t>
              </a:r>
            </a:p>
          </p:txBody>
        </p:sp>
        <p:sp>
          <p:nvSpPr>
            <p:cNvPr id="16" name="TextBox 15">
              <a:extLst>
                <a:ext uri="{FF2B5EF4-FFF2-40B4-BE49-F238E27FC236}">
                  <a16:creationId xmlns:a16="http://schemas.microsoft.com/office/drawing/2014/main" id="{83DA4521-9DB7-7E4F-91FA-6F773A9F8930}"/>
                </a:ext>
              </a:extLst>
            </p:cNvPr>
            <p:cNvSpPr txBox="1"/>
            <p:nvPr userDrawn="1"/>
          </p:nvSpPr>
          <p:spPr>
            <a:xfrm>
              <a:off x="433059" y="286486"/>
              <a:ext cx="1005083"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a:ln>
                    <a:noFill/>
                  </a:ln>
                  <a:solidFill>
                    <a:schemeClr val="accent2"/>
                  </a:solidFill>
                  <a:effectLst/>
                  <a:uLnTx/>
                  <a:uFillTx/>
                  <a:latin typeface="Segoe UI Semibold"/>
                  <a:ea typeface="+mn-ea"/>
                  <a:cs typeface="Segoe UI" panose="020B0502040204020203" pitchFamily="34" charset="0"/>
                </a:rPr>
                <a:t>Built into Office</a:t>
              </a:r>
            </a:p>
          </p:txBody>
        </p:sp>
      </p:grpSp>
    </p:spTree>
    <p:extLst>
      <p:ext uri="{BB962C8B-B14F-4D97-AF65-F5344CB8AC3E}">
        <p14:creationId xmlns:p14="http://schemas.microsoft.com/office/powerpoint/2010/main" val="142512947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eams: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572101" cy="304438"/>
            <a:chOff x="164128" y="157289"/>
            <a:chExt cx="157210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31720"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20" name="Rectangle 19">
            <a:hlinkClick r:id="" action="ppaction://noaction"/>
            <a:extLst>
              <a:ext uri="{FF2B5EF4-FFF2-40B4-BE49-F238E27FC236}">
                <a16:creationId xmlns:a16="http://schemas.microsoft.com/office/drawing/2014/main" id="{8033620B-E92D-154B-A6C5-393EBA655DA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9393650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818077"/>
            <a:ext cx="11026774" cy="553998"/>
          </a:xfrm>
        </p:spPr>
        <p:txBody>
          <a:bodyPr/>
          <a:lstStyle>
            <a:lvl1pPr algn="ctr">
              <a:defRPr/>
            </a:lvl1pPr>
          </a:lstStyle>
          <a:p>
            <a:r>
              <a:rPr lang="en-US"/>
              <a:t>Click to edit Master title style</a:t>
            </a:r>
          </a:p>
        </p:txBody>
      </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4128" y="157289"/>
            <a:ext cx="1616985" cy="304438"/>
            <a:chOff x="164128" y="157289"/>
            <a:chExt cx="161698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bg1">
                <a:lumMod val="75000"/>
              </a:schemeClr>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accent2"/>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14049" fontAlgn="auto">
                <a:lnSpc>
                  <a:spcPct val="100000"/>
                </a:lnSpc>
                <a:spcBef>
                  <a:spcPts val="0"/>
                </a:spcBef>
                <a:spcAft>
                  <a:spcPts val="0"/>
                </a:spcAft>
                <a:buClrTx/>
                <a:buSzTx/>
                <a:buFontTx/>
                <a:buNone/>
                <a:tabLst/>
              </a:pPr>
              <a:endParaRPr kumimoji="0" lang="en-US" sz="1568"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76604"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7203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Collaboration</a:t>
              </a:r>
            </a:p>
          </p:txBody>
        </p:sp>
      </p:grpSp>
      <p:sp>
        <p:nvSpPr>
          <p:cNvPr id="21" name="Rectangle 20">
            <a:hlinkClick r:id="" action="ppaction://noaction"/>
            <a:extLst>
              <a:ext uri="{FF2B5EF4-FFF2-40B4-BE49-F238E27FC236}">
                <a16:creationId xmlns:a16="http://schemas.microsoft.com/office/drawing/2014/main" id="{E0167D9F-FE90-FE4E-A57B-5129370186C7}"/>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2712122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0DAB0F2A-BC17-5441-B1FE-0F5142473DC4}"/>
              </a:ext>
            </a:extLst>
          </p:cNvPr>
          <p:cNvSpPr/>
          <p:nvPr userDrawn="1"/>
        </p:nvSpPr>
        <p:spPr bwMode="auto">
          <a:xfrm>
            <a:off x="4014651" y="1471990"/>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5533B4E5-0D98-8C4A-BA52-91B6674432D1}"/>
              </a:ext>
            </a:extLst>
          </p:cNvPr>
          <p:cNvPicPr>
            <a:picLocks noChangeAspect="1"/>
          </p:cNvPicPr>
          <p:nvPr userDrawn="1"/>
        </p:nvPicPr>
        <p:blipFill>
          <a:blip r:embed="rId2"/>
          <a:stretch>
            <a:fillRect/>
          </a:stretch>
        </p:blipFill>
        <p:spPr>
          <a:xfrm>
            <a:off x="3378926" y="717827"/>
            <a:ext cx="8722040" cy="5611179"/>
          </a:xfrm>
          <a:prstGeom prst="rect">
            <a:avLst/>
          </a:prstGeom>
        </p:spPr>
      </p:pic>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2">
                  <a:alpha val="73171"/>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accent2"/>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bg1">
                <a:lumMod val="75000"/>
              </a:schemeClr>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userDrawn="1"/>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userDrawn="1"/>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userDrawn="1"/>
        </p:nvSpPr>
        <p:spPr>
          <a:xfrm>
            <a:off x="604509" y="286486"/>
            <a:ext cx="1256754" cy="169277"/>
          </a:xfrm>
          <a:prstGeom prst="rect">
            <a:avLst/>
          </a:prstGeom>
          <a:noFill/>
        </p:spPr>
        <p:txBody>
          <a:bodyPr wrap="none" lIns="0" tIns="0" rIns="0" bIns="0" rtlCol="0">
            <a:spAutoFit/>
          </a:bodyPr>
          <a:lstStyle/>
          <a:p>
            <a:pPr marL="0" algn="l" defTabSz="914400" rtl="0" eaLnBrk="1" latinLnBrk="0" hangingPunct="1"/>
            <a:r>
              <a:rPr lang="en-US" sz="1100" b="1" kern="1200">
                <a:solidFill>
                  <a:schemeClr val="accent2"/>
                </a:solidFill>
                <a:latin typeface="Segoe UI Semibold"/>
                <a:ea typeface="+mn-ea"/>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1934494"/>
            <a:ext cx="2839855" cy="1823730"/>
          </a:xfrm>
        </p:spPr>
        <p:txBody>
          <a:bodyPr anchor="b"/>
          <a:lstStyle>
            <a:lvl1pPr algn="l">
              <a:defRPr sz="2800"/>
            </a:lvl1pPr>
          </a:lstStyle>
          <a:p>
            <a:r>
              <a:rPr lang="en-US"/>
              <a:t>Click to edit Master title style</a:t>
            </a:r>
          </a:p>
        </p:txBody>
      </p:sp>
      <p:sp>
        <p:nvSpPr>
          <p:cNvPr id="29" name="Rectangle 28">
            <a:hlinkClick r:id="" action="ppaction://noaction"/>
            <a:extLst>
              <a:ext uri="{FF2B5EF4-FFF2-40B4-BE49-F238E27FC236}">
                <a16:creationId xmlns:a16="http://schemas.microsoft.com/office/drawing/2014/main" id="{199DD6D7-2CB6-F642-95B4-2331A0807676}"/>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userDrawn="1">
            <p:ph type="body" sz="quarter" idx="11"/>
          </p:nvPr>
        </p:nvSpPr>
        <p:spPr>
          <a:xfrm>
            <a:off x="587376" y="3909462"/>
            <a:ext cx="2820366" cy="615553"/>
          </a:xfrm>
        </p:spPr>
        <p:txBody>
          <a:bodyPr/>
          <a:lstStyle>
            <a:lvl1pPr marL="0" indent="0" algn="l">
              <a:buNone/>
              <a:defRPr sz="2000">
                <a:gradFill>
                  <a:gsLst>
                    <a:gs pos="0">
                      <a:schemeClr val="accent2"/>
                    </a:gs>
                    <a:gs pos="100000">
                      <a:schemeClr val="tx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userDrawn="1">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271968177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9" Type="http://schemas.openxmlformats.org/officeDocument/2006/relationships/slideLayout" Target="../slideLayouts/slideLayout47.xml"/><Relationship Id="rId21" Type="http://schemas.openxmlformats.org/officeDocument/2006/relationships/slideLayout" Target="../slideLayouts/slideLayout29.xml"/><Relationship Id="rId34" Type="http://schemas.openxmlformats.org/officeDocument/2006/relationships/slideLayout" Target="../slideLayouts/slideLayout42.xml"/><Relationship Id="rId42" Type="http://schemas.openxmlformats.org/officeDocument/2006/relationships/slideLayout" Target="../slideLayouts/slideLayout50.xml"/><Relationship Id="rId47" Type="http://schemas.openxmlformats.org/officeDocument/2006/relationships/slideLayout" Target="../slideLayouts/slideLayout55.xml"/><Relationship Id="rId50" Type="http://schemas.openxmlformats.org/officeDocument/2006/relationships/slideLayout" Target="../slideLayouts/slideLayout58.xml"/><Relationship Id="rId55" Type="http://schemas.openxmlformats.org/officeDocument/2006/relationships/slideLayout" Target="../slideLayouts/slideLayout63.xml"/><Relationship Id="rId63" Type="http://schemas.openxmlformats.org/officeDocument/2006/relationships/image" Target="../media/image5.jpeg"/><Relationship Id="rId7" Type="http://schemas.openxmlformats.org/officeDocument/2006/relationships/slideLayout" Target="../slideLayouts/slideLayout15.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9" Type="http://schemas.openxmlformats.org/officeDocument/2006/relationships/slideLayout" Target="../slideLayouts/slideLayout37.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slideLayout" Target="../slideLayouts/slideLayout40.xml"/><Relationship Id="rId37" Type="http://schemas.openxmlformats.org/officeDocument/2006/relationships/slideLayout" Target="../slideLayouts/slideLayout45.xml"/><Relationship Id="rId40" Type="http://schemas.openxmlformats.org/officeDocument/2006/relationships/slideLayout" Target="../slideLayouts/slideLayout48.xml"/><Relationship Id="rId45" Type="http://schemas.openxmlformats.org/officeDocument/2006/relationships/slideLayout" Target="../slideLayouts/slideLayout53.xml"/><Relationship Id="rId53" Type="http://schemas.openxmlformats.org/officeDocument/2006/relationships/slideLayout" Target="../slideLayouts/slideLayout61.xml"/><Relationship Id="rId58" Type="http://schemas.openxmlformats.org/officeDocument/2006/relationships/slideLayout" Target="../slideLayouts/slideLayout66.xml"/><Relationship Id="rId5" Type="http://schemas.openxmlformats.org/officeDocument/2006/relationships/slideLayout" Target="../slideLayouts/slideLayout13.xml"/><Relationship Id="rId61" Type="http://schemas.openxmlformats.org/officeDocument/2006/relationships/theme" Target="../theme/theme2.xml"/><Relationship Id="rId19" Type="http://schemas.openxmlformats.org/officeDocument/2006/relationships/slideLayout" Target="../slideLayouts/slideLayout2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35" Type="http://schemas.openxmlformats.org/officeDocument/2006/relationships/slideLayout" Target="../slideLayouts/slideLayout43.xml"/><Relationship Id="rId43" Type="http://schemas.openxmlformats.org/officeDocument/2006/relationships/slideLayout" Target="../slideLayouts/slideLayout51.xml"/><Relationship Id="rId48" Type="http://schemas.openxmlformats.org/officeDocument/2006/relationships/slideLayout" Target="../slideLayouts/slideLayout56.xml"/><Relationship Id="rId56" Type="http://schemas.openxmlformats.org/officeDocument/2006/relationships/slideLayout" Target="../slideLayouts/slideLayout64.xml"/><Relationship Id="rId8" Type="http://schemas.openxmlformats.org/officeDocument/2006/relationships/slideLayout" Target="../slideLayouts/slideLayout16.xml"/><Relationship Id="rId51" Type="http://schemas.openxmlformats.org/officeDocument/2006/relationships/slideLayout" Target="../slideLayouts/slideLayout59.xml"/><Relationship Id="rId3" Type="http://schemas.openxmlformats.org/officeDocument/2006/relationships/slideLayout" Target="../slideLayouts/slideLayout11.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slideLayout" Target="../slideLayouts/slideLayout41.xml"/><Relationship Id="rId38" Type="http://schemas.openxmlformats.org/officeDocument/2006/relationships/slideLayout" Target="../slideLayouts/slideLayout46.xml"/><Relationship Id="rId46" Type="http://schemas.openxmlformats.org/officeDocument/2006/relationships/slideLayout" Target="../slideLayouts/slideLayout54.xml"/><Relationship Id="rId59" Type="http://schemas.openxmlformats.org/officeDocument/2006/relationships/slideLayout" Target="../slideLayouts/slideLayout67.xml"/><Relationship Id="rId20" Type="http://schemas.openxmlformats.org/officeDocument/2006/relationships/slideLayout" Target="../slideLayouts/slideLayout28.xml"/><Relationship Id="rId41" Type="http://schemas.openxmlformats.org/officeDocument/2006/relationships/slideLayout" Target="../slideLayouts/slideLayout49.xml"/><Relationship Id="rId54" Type="http://schemas.openxmlformats.org/officeDocument/2006/relationships/slideLayout" Target="../slideLayouts/slideLayout62.xml"/><Relationship Id="rId62" Type="http://schemas.openxmlformats.org/officeDocument/2006/relationships/image" Target="../media/image4.emf"/><Relationship Id="rId1" Type="http://schemas.openxmlformats.org/officeDocument/2006/relationships/slideLayout" Target="../slideLayouts/slideLayout9.xml"/><Relationship Id="rId6" Type="http://schemas.openxmlformats.org/officeDocument/2006/relationships/slideLayout" Target="../slideLayouts/slideLayout14.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36" Type="http://schemas.openxmlformats.org/officeDocument/2006/relationships/slideLayout" Target="../slideLayouts/slideLayout44.xml"/><Relationship Id="rId49" Type="http://schemas.openxmlformats.org/officeDocument/2006/relationships/slideLayout" Target="../slideLayouts/slideLayout57.xml"/><Relationship Id="rId57" Type="http://schemas.openxmlformats.org/officeDocument/2006/relationships/slideLayout" Target="../slideLayouts/slideLayout65.xml"/><Relationship Id="rId10" Type="http://schemas.openxmlformats.org/officeDocument/2006/relationships/slideLayout" Target="../slideLayouts/slideLayout18.xml"/><Relationship Id="rId31" Type="http://schemas.openxmlformats.org/officeDocument/2006/relationships/slideLayout" Target="../slideLayouts/slideLayout39.xml"/><Relationship Id="rId44" Type="http://schemas.openxmlformats.org/officeDocument/2006/relationships/slideLayout" Target="../slideLayouts/slideLayout52.xml"/><Relationship Id="rId52" Type="http://schemas.openxmlformats.org/officeDocument/2006/relationships/slideLayout" Target="../slideLayouts/slideLayout60.xml"/><Relationship Id="rId60" Type="http://schemas.openxmlformats.org/officeDocument/2006/relationships/slideLayout" Target="../slideLayouts/slideLayout6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9" Type="http://schemas.openxmlformats.org/officeDocument/2006/relationships/slideLayout" Target="../slideLayouts/slideLayout107.xml"/><Relationship Id="rId21" Type="http://schemas.openxmlformats.org/officeDocument/2006/relationships/slideLayout" Target="../slideLayouts/slideLayout89.xml"/><Relationship Id="rId34" Type="http://schemas.openxmlformats.org/officeDocument/2006/relationships/slideLayout" Target="../slideLayouts/slideLayout102.xml"/><Relationship Id="rId42" Type="http://schemas.openxmlformats.org/officeDocument/2006/relationships/slideLayout" Target="../slideLayouts/slideLayout110.xml"/><Relationship Id="rId47" Type="http://schemas.openxmlformats.org/officeDocument/2006/relationships/slideLayout" Target="../slideLayouts/slideLayout115.xml"/><Relationship Id="rId50" Type="http://schemas.openxmlformats.org/officeDocument/2006/relationships/slideLayout" Target="../slideLayouts/slideLayout118.xml"/><Relationship Id="rId55" Type="http://schemas.openxmlformats.org/officeDocument/2006/relationships/slideLayout" Target="../slideLayouts/slideLayout123.xml"/><Relationship Id="rId7" Type="http://schemas.openxmlformats.org/officeDocument/2006/relationships/slideLayout" Target="../slideLayouts/slideLayout7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9" Type="http://schemas.openxmlformats.org/officeDocument/2006/relationships/slideLayout" Target="../slideLayouts/slideLayout97.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32" Type="http://schemas.openxmlformats.org/officeDocument/2006/relationships/slideLayout" Target="../slideLayouts/slideLayout100.xml"/><Relationship Id="rId37" Type="http://schemas.openxmlformats.org/officeDocument/2006/relationships/slideLayout" Target="../slideLayouts/slideLayout105.xml"/><Relationship Id="rId40" Type="http://schemas.openxmlformats.org/officeDocument/2006/relationships/slideLayout" Target="../slideLayouts/slideLayout108.xml"/><Relationship Id="rId45" Type="http://schemas.openxmlformats.org/officeDocument/2006/relationships/slideLayout" Target="../slideLayouts/slideLayout113.xml"/><Relationship Id="rId53" Type="http://schemas.openxmlformats.org/officeDocument/2006/relationships/slideLayout" Target="../slideLayouts/slideLayout121.xml"/><Relationship Id="rId58" Type="http://schemas.openxmlformats.org/officeDocument/2006/relationships/slideLayout" Target="../slideLayouts/slideLayout126.xml"/><Relationship Id="rId5" Type="http://schemas.openxmlformats.org/officeDocument/2006/relationships/slideLayout" Target="../slideLayouts/slideLayout73.xml"/><Relationship Id="rId61" Type="http://schemas.openxmlformats.org/officeDocument/2006/relationships/image" Target="../media/image5.jpeg"/><Relationship Id="rId19" Type="http://schemas.openxmlformats.org/officeDocument/2006/relationships/slideLayout" Target="../slideLayouts/slideLayout8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slideLayout" Target="../slideLayouts/slideLayout95.xml"/><Relationship Id="rId30" Type="http://schemas.openxmlformats.org/officeDocument/2006/relationships/slideLayout" Target="../slideLayouts/slideLayout98.xml"/><Relationship Id="rId35" Type="http://schemas.openxmlformats.org/officeDocument/2006/relationships/slideLayout" Target="../slideLayouts/slideLayout103.xml"/><Relationship Id="rId43" Type="http://schemas.openxmlformats.org/officeDocument/2006/relationships/slideLayout" Target="../slideLayouts/slideLayout111.xml"/><Relationship Id="rId48" Type="http://schemas.openxmlformats.org/officeDocument/2006/relationships/slideLayout" Target="../slideLayouts/slideLayout116.xml"/><Relationship Id="rId56" Type="http://schemas.openxmlformats.org/officeDocument/2006/relationships/slideLayout" Target="../slideLayouts/slideLayout124.xml"/><Relationship Id="rId8" Type="http://schemas.openxmlformats.org/officeDocument/2006/relationships/slideLayout" Target="../slideLayouts/slideLayout76.xml"/><Relationship Id="rId51" Type="http://schemas.openxmlformats.org/officeDocument/2006/relationships/slideLayout" Target="../slideLayouts/slideLayout119.xml"/><Relationship Id="rId3" Type="http://schemas.openxmlformats.org/officeDocument/2006/relationships/slideLayout" Target="../slideLayouts/slideLayout71.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33" Type="http://schemas.openxmlformats.org/officeDocument/2006/relationships/slideLayout" Target="../slideLayouts/slideLayout101.xml"/><Relationship Id="rId38" Type="http://schemas.openxmlformats.org/officeDocument/2006/relationships/slideLayout" Target="../slideLayouts/slideLayout106.xml"/><Relationship Id="rId46" Type="http://schemas.openxmlformats.org/officeDocument/2006/relationships/slideLayout" Target="../slideLayouts/slideLayout114.xml"/><Relationship Id="rId59" Type="http://schemas.openxmlformats.org/officeDocument/2006/relationships/theme" Target="../theme/theme3.xml"/><Relationship Id="rId20" Type="http://schemas.openxmlformats.org/officeDocument/2006/relationships/slideLayout" Target="../slideLayouts/slideLayout88.xml"/><Relationship Id="rId41" Type="http://schemas.openxmlformats.org/officeDocument/2006/relationships/slideLayout" Target="../slideLayouts/slideLayout109.xml"/><Relationship Id="rId54" Type="http://schemas.openxmlformats.org/officeDocument/2006/relationships/slideLayout" Target="../slideLayouts/slideLayout122.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slideLayout" Target="../slideLayouts/slideLayout96.xml"/><Relationship Id="rId36" Type="http://schemas.openxmlformats.org/officeDocument/2006/relationships/slideLayout" Target="../slideLayouts/slideLayout104.xml"/><Relationship Id="rId49" Type="http://schemas.openxmlformats.org/officeDocument/2006/relationships/slideLayout" Target="../slideLayouts/slideLayout117.xml"/><Relationship Id="rId57" Type="http://schemas.openxmlformats.org/officeDocument/2006/relationships/slideLayout" Target="../slideLayouts/slideLayout125.xml"/><Relationship Id="rId10" Type="http://schemas.openxmlformats.org/officeDocument/2006/relationships/slideLayout" Target="../slideLayouts/slideLayout78.xml"/><Relationship Id="rId31" Type="http://schemas.openxmlformats.org/officeDocument/2006/relationships/slideLayout" Target="../slideLayouts/slideLayout99.xml"/><Relationship Id="rId44" Type="http://schemas.openxmlformats.org/officeDocument/2006/relationships/slideLayout" Target="../slideLayouts/slideLayout112.xml"/><Relationship Id="rId52" Type="http://schemas.openxmlformats.org/officeDocument/2006/relationships/slideLayout" Target="../slideLayouts/slideLayout120.xml"/><Relationship Id="rId60" Type="http://schemas.openxmlformats.org/officeDocument/2006/relationships/image" Target="../media/image4.emf"/><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6185" r:id="rId1"/>
    <p:sldLayoutId id="2147486186" r:id="rId2"/>
    <p:sldLayoutId id="2147486179" r:id="rId3"/>
    <p:sldLayoutId id="2147486188" r:id="rId4"/>
    <p:sldLayoutId id="2147486189" r:id="rId5"/>
    <p:sldLayoutId id="2147486190" r:id="rId6"/>
    <p:sldLayoutId id="2147486187" r:id="rId7"/>
    <p:sldLayoutId id="214748618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orient="horz" pos="3600" userDrawn="1">
          <p15:clr>
            <a:srgbClr val="5ACBF0"/>
          </p15:clr>
        </p15:guide>
        <p15:guide id="32" pos="3840" userDrawn="1">
          <p15:clr>
            <a:srgbClr val="F26B43"/>
          </p15:clr>
        </p15:guide>
        <p15:guide id="33" orient="horz" pos="216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2"/>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63"/>
          <a:srcRect l="52412" r="13395"/>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95309082"/>
      </p:ext>
    </p:extLst>
  </p:cSld>
  <p:clrMap bg1="lt1" tx1="dk1" bg2="lt2" tx2="dk2" accent1="accent1" accent2="accent2" accent3="accent3" accent4="accent4" accent5="accent5" accent6="accent6" hlink="hlink" folHlink="folHlink"/>
  <p:sldLayoutIdLst>
    <p:sldLayoutId id="2147486193" r:id="rId1"/>
    <p:sldLayoutId id="2147486194" r:id="rId2"/>
    <p:sldLayoutId id="2147486195" r:id="rId3"/>
    <p:sldLayoutId id="2147486196" r:id="rId4"/>
    <p:sldLayoutId id="2147486197" r:id="rId5"/>
    <p:sldLayoutId id="2147486198" r:id="rId6"/>
    <p:sldLayoutId id="2147486199" r:id="rId7"/>
    <p:sldLayoutId id="2147486200" r:id="rId8"/>
    <p:sldLayoutId id="2147486201" r:id="rId9"/>
    <p:sldLayoutId id="2147486202" r:id="rId10"/>
    <p:sldLayoutId id="2147486203" r:id="rId11"/>
    <p:sldLayoutId id="2147486204" r:id="rId12"/>
    <p:sldLayoutId id="2147486205" r:id="rId13"/>
    <p:sldLayoutId id="2147486206" r:id="rId14"/>
    <p:sldLayoutId id="2147486207" r:id="rId15"/>
    <p:sldLayoutId id="2147486208" r:id="rId16"/>
    <p:sldLayoutId id="2147486209" r:id="rId17"/>
    <p:sldLayoutId id="2147486210" r:id="rId18"/>
    <p:sldLayoutId id="2147486211" r:id="rId19"/>
    <p:sldLayoutId id="2147486212" r:id="rId20"/>
    <p:sldLayoutId id="2147486213" r:id="rId21"/>
    <p:sldLayoutId id="2147486214" r:id="rId22"/>
    <p:sldLayoutId id="2147486215" r:id="rId23"/>
    <p:sldLayoutId id="2147486216" r:id="rId24"/>
    <p:sldLayoutId id="2147486217" r:id="rId25"/>
    <p:sldLayoutId id="2147486218" r:id="rId26"/>
    <p:sldLayoutId id="2147486219" r:id="rId27"/>
    <p:sldLayoutId id="2147486220" r:id="rId28"/>
    <p:sldLayoutId id="2147486221" r:id="rId29"/>
    <p:sldLayoutId id="2147486222" r:id="rId30"/>
    <p:sldLayoutId id="2147486223" r:id="rId31"/>
    <p:sldLayoutId id="2147486224" r:id="rId32"/>
    <p:sldLayoutId id="2147486225" r:id="rId33"/>
    <p:sldLayoutId id="2147486226" r:id="rId34"/>
    <p:sldLayoutId id="2147486227" r:id="rId35"/>
    <p:sldLayoutId id="2147486228" r:id="rId36"/>
    <p:sldLayoutId id="2147486229" r:id="rId37"/>
    <p:sldLayoutId id="2147486230" r:id="rId38"/>
    <p:sldLayoutId id="2147486231" r:id="rId39"/>
    <p:sldLayoutId id="2147486232" r:id="rId40"/>
    <p:sldLayoutId id="2147486233" r:id="rId41"/>
    <p:sldLayoutId id="2147486234" r:id="rId42"/>
    <p:sldLayoutId id="2147486235" r:id="rId43"/>
    <p:sldLayoutId id="2147486236" r:id="rId44"/>
    <p:sldLayoutId id="2147486237" r:id="rId45"/>
    <p:sldLayoutId id="2147486238" r:id="rId46"/>
    <p:sldLayoutId id="2147486239" r:id="rId47"/>
    <p:sldLayoutId id="2147486240" r:id="rId48"/>
    <p:sldLayoutId id="2147486241" r:id="rId49"/>
    <p:sldLayoutId id="2147486242" r:id="rId50"/>
    <p:sldLayoutId id="2147486243" r:id="rId51"/>
    <p:sldLayoutId id="2147486244" r:id="rId52"/>
    <p:sldLayoutId id="2147486245" r:id="rId53"/>
    <p:sldLayoutId id="2147486246" r:id="rId54"/>
    <p:sldLayoutId id="2147486247" r:id="rId55"/>
    <p:sldLayoutId id="2147486248" r:id="rId56"/>
    <p:sldLayoutId id="2147486250" r:id="rId57"/>
    <p:sldLayoutId id="2147486251" r:id="rId58"/>
    <p:sldLayoutId id="2147486252" r:id="rId59"/>
    <p:sldLayoutId id="2147486253"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0"/>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61"/>
          <a:srcRect l="52412" r="13395"/>
          <a:stretch/>
        </p:blipFill>
        <p:spPr>
          <a:xfrm>
            <a:off x="1" y="0"/>
            <a:ext cx="4168773" cy="6857999"/>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582996" y="218637"/>
            <a:ext cx="444876" cy="162166"/>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68374642"/>
      </p:ext>
    </p:extLst>
  </p:cSld>
  <p:clrMap bg1="lt1" tx1="dk1" bg2="lt2" tx2="dk2" accent1="accent1" accent2="accent2" accent3="accent3" accent4="accent4" accent5="accent5" accent6="accent6" hlink="hlink" folHlink="folHlink"/>
  <p:sldLayoutIdLst>
    <p:sldLayoutId id="2147486255" r:id="rId1"/>
    <p:sldLayoutId id="2147486256" r:id="rId2"/>
    <p:sldLayoutId id="2147486257" r:id="rId3"/>
    <p:sldLayoutId id="2147486258" r:id="rId4"/>
    <p:sldLayoutId id="2147486259" r:id="rId5"/>
    <p:sldLayoutId id="2147486260" r:id="rId6"/>
    <p:sldLayoutId id="2147486261" r:id="rId7"/>
    <p:sldLayoutId id="2147486262" r:id="rId8"/>
    <p:sldLayoutId id="2147486263" r:id="rId9"/>
    <p:sldLayoutId id="2147486264" r:id="rId10"/>
    <p:sldLayoutId id="2147486265" r:id="rId11"/>
    <p:sldLayoutId id="2147486266" r:id="rId12"/>
    <p:sldLayoutId id="2147486267" r:id="rId13"/>
    <p:sldLayoutId id="2147486268" r:id="rId14"/>
    <p:sldLayoutId id="2147486269" r:id="rId15"/>
    <p:sldLayoutId id="2147486270" r:id="rId16"/>
    <p:sldLayoutId id="2147486271" r:id="rId17"/>
    <p:sldLayoutId id="2147486272" r:id="rId18"/>
    <p:sldLayoutId id="2147486273" r:id="rId19"/>
    <p:sldLayoutId id="2147486274" r:id="rId20"/>
    <p:sldLayoutId id="2147486275" r:id="rId21"/>
    <p:sldLayoutId id="2147486276" r:id="rId22"/>
    <p:sldLayoutId id="2147486277" r:id="rId23"/>
    <p:sldLayoutId id="2147486278" r:id="rId24"/>
    <p:sldLayoutId id="2147486279" r:id="rId25"/>
    <p:sldLayoutId id="2147486280" r:id="rId26"/>
    <p:sldLayoutId id="2147486281" r:id="rId27"/>
    <p:sldLayoutId id="2147486282" r:id="rId28"/>
    <p:sldLayoutId id="2147486283" r:id="rId29"/>
    <p:sldLayoutId id="2147486284" r:id="rId30"/>
    <p:sldLayoutId id="2147486285" r:id="rId31"/>
    <p:sldLayoutId id="2147486286" r:id="rId32"/>
    <p:sldLayoutId id="2147486287" r:id="rId33"/>
    <p:sldLayoutId id="2147486288" r:id="rId34"/>
    <p:sldLayoutId id="2147486289" r:id="rId35"/>
    <p:sldLayoutId id="2147486290" r:id="rId36"/>
    <p:sldLayoutId id="2147486291" r:id="rId37"/>
    <p:sldLayoutId id="2147486292" r:id="rId38"/>
    <p:sldLayoutId id="2147486293" r:id="rId39"/>
    <p:sldLayoutId id="2147486294" r:id="rId40"/>
    <p:sldLayoutId id="2147486295" r:id="rId41"/>
    <p:sldLayoutId id="2147486296" r:id="rId42"/>
    <p:sldLayoutId id="2147486297" r:id="rId43"/>
    <p:sldLayoutId id="2147486298" r:id="rId44"/>
    <p:sldLayoutId id="2147486299" r:id="rId45"/>
    <p:sldLayoutId id="2147486300" r:id="rId46"/>
    <p:sldLayoutId id="2147486301" r:id="rId47"/>
    <p:sldLayoutId id="2147486302" r:id="rId48"/>
    <p:sldLayoutId id="2147486303" r:id="rId49"/>
    <p:sldLayoutId id="2147486304" r:id="rId50"/>
    <p:sldLayoutId id="2147486305" r:id="rId51"/>
    <p:sldLayoutId id="2147486306" r:id="rId52"/>
    <p:sldLayoutId id="2147486307" r:id="rId53"/>
    <p:sldLayoutId id="2147486309" r:id="rId54"/>
    <p:sldLayoutId id="2147486310" r:id="rId55"/>
    <p:sldLayoutId id="2147486311" r:id="rId56"/>
    <p:sldLayoutId id="2147486312" r:id="rId57"/>
    <p:sldLayoutId id="2147486313"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8.xml"/><Relationship Id="rId1" Type="http://schemas.openxmlformats.org/officeDocument/2006/relationships/themeOverride" Target="../theme/themeOverride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7BBF5BDE_C92FE462.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49DBB29-B933-EE3E-082C-3F8D8D33B7B3}"/>
              </a:ext>
            </a:extLst>
          </p:cNvPr>
          <p:cNvPicPr>
            <a:picLocks noChangeAspect="1"/>
          </p:cNvPicPr>
          <p:nvPr/>
        </p:nvPicPr>
        <p:blipFill rotWithShape="1">
          <a:blip r:embed="rId4">
            <a:extLst>
              <a:ext uri="{28A0092B-C50C-407E-A947-70E740481C1C}">
                <a14:useLocalDpi xmlns:a14="http://schemas.microsoft.com/office/drawing/2010/main" val="0"/>
              </a:ext>
            </a:extLst>
          </a:blip>
          <a:srcRect l="3887" t="3887"/>
          <a:stretch/>
        </p:blipFill>
        <p:spPr>
          <a:xfrm>
            <a:off x="0" y="0"/>
            <a:ext cx="12192000" cy="6858000"/>
          </a:xfrm>
          <a:prstGeom prst="rect">
            <a:avLst/>
          </a:prstGeom>
        </p:spPr>
      </p:pic>
      <p:sp>
        <p:nvSpPr>
          <p:cNvPr id="6" name="Text Box 1">
            <a:extLst>
              <a:ext uri="{FF2B5EF4-FFF2-40B4-BE49-F238E27FC236}">
                <a16:creationId xmlns:a16="http://schemas.microsoft.com/office/drawing/2014/main" id="{E2B3EC10-28A2-5250-5384-C2F7094C36F9}"/>
              </a:ext>
            </a:extLst>
          </p:cNvPr>
          <p:cNvSpPr txBox="1">
            <a:spLocks/>
          </p:cNvSpPr>
          <p:nvPr/>
        </p:nvSpPr>
        <p:spPr>
          <a:xfrm>
            <a:off x="586640" y="2868590"/>
            <a:ext cx="6461313" cy="1367041"/>
          </a:xfrm>
          <a:prstGeom prst="rect">
            <a:avLst/>
          </a:prstGeom>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R="5080" defTabSz="914400">
              <a:defRPr/>
            </a:pPr>
            <a:r>
              <a:rPr lang="en-US" sz="3800" b="1">
                <a:solidFill>
                  <a:srgbClr val="2E2F2E"/>
                </a:solidFill>
                <a:latin typeface="Segoe UI Semibold"/>
                <a:cs typeface="Segoe UI Semibold"/>
              </a:rPr>
              <a:t>Synapse Real-Time Analytics in Microsoft Fabric</a:t>
            </a:r>
            <a:endParaRPr lang="en-US" sz="2200">
              <a:solidFill>
                <a:srgbClr val="1F937E"/>
              </a:solidFill>
              <a:latin typeface="Segoe UI Semibold"/>
              <a:cs typeface="Segoe UI Semibold"/>
            </a:endParaRPr>
          </a:p>
        </p:txBody>
      </p:sp>
      <p:pic>
        <p:nvPicPr>
          <p:cNvPr id="3" name="Graphic 2">
            <a:extLst>
              <a:ext uri="{FF2B5EF4-FFF2-40B4-BE49-F238E27FC236}">
                <a16:creationId xmlns:a16="http://schemas.microsoft.com/office/drawing/2014/main" id="{C32B11BD-444A-539C-A8A3-B36B83C8C83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30345"/>
          <a:stretch/>
        </p:blipFill>
        <p:spPr>
          <a:xfrm>
            <a:off x="456081" y="454660"/>
            <a:ext cx="1403675" cy="353904"/>
          </a:xfrm>
          <a:prstGeom prst="rect">
            <a:avLst/>
          </a:prstGeom>
        </p:spPr>
      </p:pic>
    </p:spTree>
    <p:extLst>
      <p:ext uri="{BB962C8B-B14F-4D97-AF65-F5344CB8AC3E}">
        <p14:creationId xmlns:p14="http://schemas.microsoft.com/office/powerpoint/2010/main" val="2971817089"/>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D16AB0-6A7C-2FB3-C072-C5CCC6E8184B}"/>
              </a:ext>
            </a:extLst>
          </p:cNvPr>
          <p:cNvSpPr txBox="1">
            <a:spLocks/>
          </p:cNvSpPr>
          <p:nvPr/>
        </p:nvSpPr>
        <p:spPr>
          <a:xfrm>
            <a:off x="1233521" y="862267"/>
            <a:ext cx="8141578" cy="5133466"/>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CH" sz="6600">
                <a:cs typeface="Segoe UI"/>
              </a:rPr>
              <a:t>Enterprises are still behind in handling </a:t>
            </a:r>
            <a:r>
              <a:rPr lang="en-GB" sz="6600">
                <a:cs typeface="Segoe UI"/>
              </a:rPr>
              <a:t>real-time</a:t>
            </a:r>
            <a:r>
              <a:rPr lang="en-CH" sz="6600">
                <a:cs typeface="Segoe UI"/>
              </a:rPr>
              <a:t> data consumption</a:t>
            </a:r>
            <a:endParaRPr lang="en-US" sz="6600">
              <a:cs typeface="Segoe UI"/>
            </a:endParaRPr>
          </a:p>
        </p:txBody>
      </p:sp>
    </p:spTree>
    <p:extLst>
      <p:ext uri="{BB962C8B-B14F-4D97-AF65-F5344CB8AC3E}">
        <p14:creationId xmlns:p14="http://schemas.microsoft.com/office/powerpoint/2010/main" val="268665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Time for a Digital Transformation</a:t>
            </a:r>
          </a:p>
        </p:txBody>
      </p:sp>
      <p:sp>
        <p:nvSpPr>
          <p:cNvPr id="9" name="Oval 8">
            <a:extLst>
              <a:ext uri="{FF2B5EF4-FFF2-40B4-BE49-F238E27FC236}">
                <a16:creationId xmlns:a16="http://schemas.microsoft.com/office/drawing/2014/main" id="{CBD0AFFE-7796-E4B9-8BB7-0A291E1CC3DB}"/>
              </a:ext>
            </a:extLst>
          </p:cNvPr>
          <p:cNvSpPr/>
          <p:nvPr/>
        </p:nvSpPr>
        <p:spPr>
          <a:xfrm>
            <a:off x="1050533" y="1723221"/>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1" name="Freeform 10">
            <a:extLst>
              <a:ext uri="{FF2B5EF4-FFF2-40B4-BE49-F238E27FC236}">
                <a16:creationId xmlns:a16="http://schemas.microsoft.com/office/drawing/2014/main" id="{13887A32-E2C6-0808-5485-4FF51D63A8FA}"/>
              </a:ext>
            </a:extLst>
          </p:cNvPr>
          <p:cNvSpPr/>
          <p:nvPr/>
        </p:nvSpPr>
        <p:spPr>
          <a:xfrm>
            <a:off x="2672715" y="1723221"/>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000000"/>
                </a:solidFill>
              </a:rPr>
              <a:t>High complexity</a:t>
            </a:r>
            <a:endParaRPr lang="en-US" sz="2400" kern="1200">
              <a:solidFill>
                <a:srgbClr val="000000"/>
              </a:solidFill>
            </a:endParaRPr>
          </a:p>
        </p:txBody>
      </p:sp>
      <p:sp>
        <p:nvSpPr>
          <p:cNvPr id="12" name="Oval 11">
            <a:extLst>
              <a:ext uri="{FF2B5EF4-FFF2-40B4-BE49-F238E27FC236}">
                <a16:creationId xmlns:a16="http://schemas.microsoft.com/office/drawing/2014/main" id="{F6B77A45-33AC-EE63-3908-D167E5872DB7}"/>
              </a:ext>
            </a:extLst>
          </p:cNvPr>
          <p:cNvSpPr/>
          <p:nvPr/>
        </p:nvSpPr>
        <p:spPr>
          <a:xfrm>
            <a:off x="6370337" y="1723221"/>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4" name="Freeform 13">
            <a:extLst>
              <a:ext uri="{FF2B5EF4-FFF2-40B4-BE49-F238E27FC236}">
                <a16:creationId xmlns:a16="http://schemas.microsoft.com/office/drawing/2014/main" id="{B0953DC8-1857-36E4-8EAF-D7694443E767}"/>
              </a:ext>
            </a:extLst>
          </p:cNvPr>
          <p:cNvSpPr/>
          <p:nvPr/>
        </p:nvSpPr>
        <p:spPr>
          <a:xfrm>
            <a:off x="7992520" y="1723221"/>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000000"/>
                </a:solidFill>
              </a:rPr>
              <a:t>High costs of the existing solutions </a:t>
            </a:r>
            <a:endParaRPr lang="en-US" sz="2400" kern="1200">
              <a:solidFill>
                <a:srgbClr val="000000"/>
              </a:solidFill>
            </a:endParaRPr>
          </a:p>
        </p:txBody>
      </p:sp>
      <p:sp>
        <p:nvSpPr>
          <p:cNvPr id="15" name="Oval 14">
            <a:extLst>
              <a:ext uri="{FF2B5EF4-FFF2-40B4-BE49-F238E27FC236}">
                <a16:creationId xmlns:a16="http://schemas.microsoft.com/office/drawing/2014/main" id="{1A39BB29-FCCF-0A9D-3783-F088B4C875B4}"/>
              </a:ext>
            </a:extLst>
          </p:cNvPr>
          <p:cNvSpPr/>
          <p:nvPr/>
        </p:nvSpPr>
        <p:spPr>
          <a:xfrm>
            <a:off x="1050533" y="3798863"/>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7" name="Freeform 16">
            <a:extLst>
              <a:ext uri="{FF2B5EF4-FFF2-40B4-BE49-F238E27FC236}">
                <a16:creationId xmlns:a16="http://schemas.microsoft.com/office/drawing/2014/main" id="{F3A88919-2664-1D2B-9C15-60958ED7D26B}"/>
              </a:ext>
            </a:extLst>
          </p:cNvPr>
          <p:cNvSpPr/>
          <p:nvPr/>
        </p:nvSpPr>
        <p:spPr>
          <a:xfrm>
            <a:off x="2672715" y="3798863"/>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000000"/>
                </a:solidFill>
              </a:rPr>
              <a:t>High Skill</a:t>
            </a:r>
            <a:endParaRPr lang="en-US" sz="2400" kern="1200">
              <a:solidFill>
                <a:srgbClr val="000000"/>
              </a:solidFill>
            </a:endParaRPr>
          </a:p>
        </p:txBody>
      </p:sp>
      <p:sp>
        <p:nvSpPr>
          <p:cNvPr id="18" name="Oval 17">
            <a:extLst>
              <a:ext uri="{FF2B5EF4-FFF2-40B4-BE49-F238E27FC236}">
                <a16:creationId xmlns:a16="http://schemas.microsoft.com/office/drawing/2014/main" id="{5363C2E9-9198-B5E6-31E9-18E98F50B6EC}"/>
              </a:ext>
            </a:extLst>
          </p:cNvPr>
          <p:cNvSpPr/>
          <p:nvPr/>
        </p:nvSpPr>
        <p:spPr>
          <a:xfrm>
            <a:off x="6370337" y="3798863"/>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20" name="Freeform 19">
            <a:extLst>
              <a:ext uri="{FF2B5EF4-FFF2-40B4-BE49-F238E27FC236}">
                <a16:creationId xmlns:a16="http://schemas.microsoft.com/office/drawing/2014/main" id="{7E7D6643-DA86-790F-0B61-4B53AFCE884D}"/>
              </a:ext>
            </a:extLst>
          </p:cNvPr>
          <p:cNvSpPr/>
          <p:nvPr/>
        </p:nvSpPr>
        <p:spPr>
          <a:xfrm>
            <a:off x="7992520" y="3798863"/>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solidFill>
                  <a:srgbClr val="000000"/>
                </a:solidFill>
              </a:rPr>
              <a:t>Integration between different teams </a:t>
            </a:r>
          </a:p>
        </p:txBody>
      </p:sp>
      <p:pic>
        <p:nvPicPr>
          <p:cNvPr id="22" name="Graphic 21" descr="Binary with solid fill">
            <a:extLst>
              <a:ext uri="{FF2B5EF4-FFF2-40B4-BE49-F238E27FC236}">
                <a16:creationId xmlns:a16="http://schemas.microsoft.com/office/drawing/2014/main" id="{DE852D41-939D-5C3A-C77C-8ECAAF8686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1290" y="1933978"/>
            <a:ext cx="914400" cy="914400"/>
          </a:xfrm>
          <a:prstGeom prst="rect">
            <a:avLst/>
          </a:prstGeom>
        </p:spPr>
      </p:pic>
      <p:pic>
        <p:nvPicPr>
          <p:cNvPr id="26" name="Graphic 25" descr="Influencer with solid fill">
            <a:extLst>
              <a:ext uri="{FF2B5EF4-FFF2-40B4-BE49-F238E27FC236}">
                <a16:creationId xmlns:a16="http://schemas.microsoft.com/office/drawing/2014/main" id="{23E0B64C-EE63-9394-FB00-E8564FCE233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86008" y="4009620"/>
            <a:ext cx="914400" cy="914400"/>
          </a:xfrm>
          <a:prstGeom prst="rect">
            <a:avLst/>
          </a:prstGeom>
        </p:spPr>
      </p:pic>
      <p:pic>
        <p:nvPicPr>
          <p:cNvPr id="28" name="Graphic 27" descr="Illustrator with solid fill">
            <a:extLst>
              <a:ext uri="{FF2B5EF4-FFF2-40B4-BE49-F238E27FC236}">
                <a16:creationId xmlns:a16="http://schemas.microsoft.com/office/drawing/2014/main" id="{2F0A5B0F-EC34-5A45-3185-BE728A3F0F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1290" y="4008475"/>
            <a:ext cx="914400" cy="914400"/>
          </a:xfrm>
          <a:prstGeom prst="rect">
            <a:avLst/>
          </a:prstGeom>
        </p:spPr>
      </p:pic>
      <p:pic>
        <p:nvPicPr>
          <p:cNvPr id="30" name="Graphic 29" descr="Bar graph with upward trend with solid fill">
            <a:extLst>
              <a:ext uri="{FF2B5EF4-FFF2-40B4-BE49-F238E27FC236}">
                <a16:creationId xmlns:a16="http://schemas.microsoft.com/office/drawing/2014/main" id="{E86A9A3A-1D71-3E21-FF54-A313A6B3B2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581094" y="1933978"/>
            <a:ext cx="914400" cy="914400"/>
          </a:xfrm>
          <a:prstGeom prst="rect">
            <a:avLst/>
          </a:prstGeom>
        </p:spPr>
      </p:pic>
    </p:spTree>
    <p:extLst>
      <p:ext uri="{BB962C8B-B14F-4D97-AF65-F5344CB8AC3E}">
        <p14:creationId xmlns:p14="http://schemas.microsoft.com/office/powerpoint/2010/main" val="618178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Time for a Digital Transformation</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2536448"/>
            <a:ext cx="7114279" cy="1785104"/>
          </a:xfrm>
          <a:prstGeom prst="rect">
            <a:avLst/>
          </a:prstGeom>
          <a:noFill/>
        </p:spPr>
        <p:txBody>
          <a:bodyPr wrap="square" lIns="0" tIns="0" rIns="0" bIns="0" rtlCol="0">
            <a:spAutoFit/>
          </a:bodyPr>
          <a:lstStyle/>
          <a:p>
            <a:pPr marL="571500" indent="-571500" algn="l">
              <a:spcAft>
                <a:spcPts val="1200"/>
              </a:spcAft>
              <a:buFont typeface="Arial" panose="020B0604020202020204" pitchFamily="34" charset="0"/>
              <a:buChar char="•"/>
            </a:pPr>
            <a:r>
              <a:rPr lang="en-GB" sz="3200">
                <a:solidFill>
                  <a:srgbClr val="000000"/>
                </a:solidFill>
              </a:rPr>
              <a:t>Few experts to generate reports</a:t>
            </a:r>
            <a:endParaRPr lang="en-CH" sz="3200">
              <a:solidFill>
                <a:srgbClr val="000000"/>
              </a:solidFill>
            </a:endParaRPr>
          </a:p>
          <a:p>
            <a:pPr marL="571500" indent="-571500" algn="l">
              <a:spcAft>
                <a:spcPts val="1200"/>
              </a:spcAft>
              <a:buFont typeface="Arial" panose="020B0604020202020204" pitchFamily="34" charset="0"/>
              <a:buChar char="•"/>
            </a:pPr>
            <a:r>
              <a:rPr lang="en-CH" sz="3200">
                <a:solidFill>
                  <a:srgbClr val="000000"/>
                </a:solidFill>
              </a:rPr>
              <a:t>Long waiting lists</a:t>
            </a:r>
          </a:p>
          <a:p>
            <a:pPr marL="571500" indent="-571500" algn="l">
              <a:spcAft>
                <a:spcPts val="1200"/>
              </a:spcAft>
              <a:buFont typeface="Arial" panose="020B0604020202020204" pitchFamily="34" charset="0"/>
              <a:buChar char="•"/>
            </a:pPr>
            <a:r>
              <a:rPr lang="en-CH" sz="3200">
                <a:solidFill>
                  <a:srgbClr val="000000"/>
                </a:solidFill>
              </a:rPr>
              <a:t>Outdated data</a:t>
            </a:r>
          </a:p>
        </p:txBody>
      </p:sp>
      <p:pic>
        <p:nvPicPr>
          <p:cNvPr id="5" name="Picture 4" descr="Cars in a traffic jam">
            <a:extLst>
              <a:ext uri="{FF2B5EF4-FFF2-40B4-BE49-F238E27FC236}">
                <a16:creationId xmlns:a16="http://schemas.microsoft.com/office/drawing/2014/main" id="{F90916FC-1485-44DD-8E2D-1F5CE0990824}"/>
              </a:ext>
            </a:extLst>
          </p:cNvPr>
          <p:cNvPicPr>
            <a:picLocks noChangeAspect="1"/>
          </p:cNvPicPr>
          <p:nvPr/>
        </p:nvPicPr>
        <p:blipFill>
          <a:blip r:embed="rId3"/>
          <a:srcRect l="22899" r="22899"/>
          <a:stretch/>
        </p:blipFill>
        <p:spPr>
          <a:xfrm>
            <a:off x="7659756" y="1410175"/>
            <a:ext cx="3708468" cy="4441371"/>
          </a:xfrm>
          <a:prstGeom prst="rect">
            <a:avLst/>
          </a:prstGeom>
        </p:spPr>
      </p:pic>
    </p:spTree>
    <p:extLst>
      <p:ext uri="{BB962C8B-B14F-4D97-AF65-F5344CB8AC3E}">
        <p14:creationId xmlns:p14="http://schemas.microsoft.com/office/powerpoint/2010/main" val="28462374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Time for a Digital Transformation</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2044005"/>
            <a:ext cx="7114279" cy="2769989"/>
          </a:xfrm>
          <a:prstGeom prst="rect">
            <a:avLst/>
          </a:prstGeom>
          <a:noFill/>
        </p:spPr>
        <p:txBody>
          <a:bodyPr wrap="square" lIns="0" tIns="0" rIns="0" bIns="0" rtlCol="0">
            <a:spAutoFit/>
          </a:bodyPr>
          <a:lstStyle/>
          <a:p>
            <a:pPr algn="l" rtl="0" fontAlgn="base">
              <a:spcBef>
                <a:spcPts val="0"/>
              </a:spcBef>
              <a:spcAft>
                <a:spcPts val="0"/>
              </a:spcAft>
            </a:pPr>
            <a:r>
              <a:rPr lang="en-US" sz="3600" b="0" i="0" u="none" strike="noStrike" kern="1200">
                <a:solidFill>
                  <a:srgbClr val="000000"/>
                </a:solidFill>
                <a:effectLst/>
                <a:latin typeface="Segoe UI"/>
                <a:ea typeface="+mn-ea"/>
                <a:cs typeface="+mn-cs"/>
              </a:rPr>
              <a:t>As enterprises rely more on digital technologies for operations and customer interactions, monitoring and analyzing IT systems in real-time have become essential. </a:t>
            </a:r>
          </a:p>
        </p:txBody>
      </p:sp>
      <p:pic>
        <p:nvPicPr>
          <p:cNvPr id="5" name="Picture 4" descr="Graph">
            <a:extLst>
              <a:ext uri="{FF2B5EF4-FFF2-40B4-BE49-F238E27FC236}">
                <a16:creationId xmlns:a16="http://schemas.microsoft.com/office/drawing/2014/main" id="{F90916FC-1485-44DD-8E2D-1F5CE0990824}"/>
              </a:ext>
            </a:extLst>
          </p:cNvPr>
          <p:cNvPicPr>
            <a:picLocks noChangeAspect="1"/>
          </p:cNvPicPr>
          <p:nvPr/>
        </p:nvPicPr>
        <p:blipFill>
          <a:blip r:embed="rId3"/>
          <a:srcRect l="23907" r="23907"/>
          <a:stretch/>
        </p:blipFill>
        <p:spPr>
          <a:xfrm>
            <a:off x="7659756" y="1410175"/>
            <a:ext cx="3708468" cy="4441371"/>
          </a:xfrm>
          <a:prstGeom prst="rect">
            <a:avLst/>
          </a:prstGeom>
        </p:spPr>
      </p:pic>
    </p:spTree>
    <p:extLst>
      <p:ext uri="{BB962C8B-B14F-4D97-AF65-F5344CB8AC3E}">
        <p14:creationId xmlns:p14="http://schemas.microsoft.com/office/powerpoint/2010/main" val="1189027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4" y="3248822"/>
            <a:ext cx="5476315"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latin typeface="Segoe UI Semibold"/>
                <a:cs typeface="Segoe UI"/>
              </a:rPr>
              <a:t>Real-Time</a:t>
            </a:r>
            <a:r>
              <a:rPr kumimoji="0" lang="en-US" sz="2400" b="0" i="0" u="none" strike="noStrike" kern="1200" cap="none" spc="0" normalizeH="0" baseline="0" noProof="0">
                <a:ln>
                  <a:noFill/>
                </a:ln>
                <a:solidFill>
                  <a:srgbClr val="000000"/>
                </a:solidFill>
                <a:effectLst/>
                <a:uLnTx/>
                <a:uFillTx/>
                <a:latin typeface="Segoe UI Semibold"/>
                <a:ea typeface="+mn-ea"/>
                <a:cs typeface="Segoe UI"/>
              </a:rPr>
              <a:t> Analytics in Fabric</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045220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731009" y="1351508"/>
            <a:ext cx="10729982" cy="4154984"/>
          </a:xfrm>
        </p:spPr>
        <p:txBody>
          <a:bodyPr vert="horz" wrap="square" lIns="0" tIns="0" rIns="0" bIns="0" rtlCol="0" anchor="t">
            <a:spAutoFit/>
          </a:bodyPr>
          <a:lstStyle/>
          <a:p>
            <a:r>
              <a:rPr lang="en-GB" sz="5400" b="0" i="0">
                <a:solidFill>
                  <a:srgbClr val="000000"/>
                </a:solidFill>
                <a:effectLst/>
                <a:latin typeface="Segoe UI"/>
                <a:cs typeface="Segoe UI"/>
              </a:rPr>
              <a:t>With </a:t>
            </a:r>
            <a:r>
              <a:rPr lang="en-GB" sz="5400">
                <a:latin typeface="Segoe UI"/>
                <a:cs typeface="Segoe UI"/>
              </a:rPr>
              <a:t>Real-Time Analytics</a:t>
            </a:r>
            <a:r>
              <a:rPr lang="en-GB" sz="5400" b="0" i="0">
                <a:solidFill>
                  <a:srgbClr val="000000"/>
                </a:solidFill>
                <a:effectLst/>
                <a:latin typeface="Segoe UI"/>
                <a:cs typeface="Segoe UI"/>
              </a:rPr>
              <a:t> in Fabric, we help organizations scale up their analytics solution and democratize data for advanced and citizen data scientists.</a:t>
            </a:r>
            <a:r>
              <a:rPr lang="en-GB" sz="5400">
                <a:latin typeface="Segoe UI"/>
                <a:cs typeface="Segoe UI"/>
              </a:rPr>
              <a:t> </a:t>
            </a:r>
            <a:endParaRPr lang="en-CH" sz="5400"/>
          </a:p>
        </p:txBody>
      </p:sp>
    </p:spTree>
    <p:extLst>
      <p:ext uri="{BB962C8B-B14F-4D97-AF65-F5344CB8AC3E}">
        <p14:creationId xmlns:p14="http://schemas.microsoft.com/office/powerpoint/2010/main" val="22528124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731009" y="1351508"/>
            <a:ext cx="10729982" cy="1661993"/>
          </a:xfrm>
        </p:spPr>
        <p:txBody>
          <a:bodyPr vert="horz" wrap="square" lIns="0" tIns="0" rIns="0" bIns="0" rtlCol="0" anchor="t">
            <a:spAutoFit/>
          </a:bodyPr>
          <a:lstStyle/>
          <a:p>
            <a:r>
              <a:rPr lang="en-GB" sz="5400">
                <a:latin typeface="Segoe UI"/>
                <a:cs typeface="Segoe UI"/>
              </a:rPr>
              <a:t>Real-Time</a:t>
            </a:r>
            <a:r>
              <a:rPr lang="en-GB" sz="5400" b="0" i="0">
                <a:solidFill>
                  <a:srgbClr val="000000"/>
                </a:solidFill>
                <a:effectLst/>
                <a:latin typeface="Segoe UI"/>
                <a:cs typeface="Segoe UI"/>
              </a:rPr>
              <a:t> Analytics is built on top of Azure Data Explorer Engine</a:t>
            </a:r>
            <a:endParaRPr lang="en-US" sz="5400">
              <a:latin typeface="Segoe UI"/>
              <a:cs typeface="Segoe UI"/>
            </a:endParaRPr>
          </a:p>
        </p:txBody>
      </p:sp>
    </p:spTree>
    <p:extLst>
      <p:ext uri="{BB962C8B-B14F-4D97-AF65-F5344CB8AC3E}">
        <p14:creationId xmlns:p14="http://schemas.microsoft.com/office/powerpoint/2010/main" val="2583764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vert="horz" wrap="square" lIns="0" tIns="0" rIns="0" bIns="0" rtlCol="0" anchor="t">
            <a:spAutoFit/>
          </a:bodyPr>
          <a:lstStyle/>
          <a:p>
            <a:r>
              <a:rPr lang="en-CH">
                <a:cs typeface="Segoe UI"/>
              </a:rPr>
              <a:t>Real-Time Analytics in Fabric - Reducing Complexity</a:t>
            </a:r>
          </a:p>
        </p:txBody>
      </p:sp>
      <p:sp>
        <p:nvSpPr>
          <p:cNvPr id="4" name="TextBox 3">
            <a:extLst>
              <a:ext uri="{FF2B5EF4-FFF2-40B4-BE49-F238E27FC236}">
                <a16:creationId xmlns:a16="http://schemas.microsoft.com/office/drawing/2014/main" id="{00C1EA20-DE57-ABAE-361D-D95684656C37}"/>
              </a:ext>
            </a:extLst>
          </p:cNvPr>
          <p:cNvSpPr txBox="1"/>
          <p:nvPr/>
        </p:nvSpPr>
        <p:spPr>
          <a:xfrm>
            <a:off x="293686" y="1920895"/>
            <a:ext cx="6623949" cy="3016210"/>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GB" sz="2800" b="0">
                <a:solidFill>
                  <a:srgbClr val="000000"/>
                </a:solidFill>
                <a:effectLst/>
              </a:rPr>
              <a:t>One Logical Copy</a:t>
            </a:r>
          </a:p>
          <a:p>
            <a:pPr marL="342900" indent="-342900">
              <a:buFont typeface="Arial" panose="020B0604020202020204" pitchFamily="34" charset="0"/>
              <a:buChar char="•"/>
            </a:pPr>
            <a:r>
              <a:rPr lang="en-GB" sz="2800" b="0">
                <a:solidFill>
                  <a:srgbClr val="000000"/>
                </a:solidFill>
                <a:effectLst/>
              </a:rPr>
              <a:t>By-default streaming ingestion</a:t>
            </a:r>
          </a:p>
          <a:p>
            <a:pPr marL="342900" indent="-342900">
              <a:buFont typeface="Arial" panose="020B0604020202020204" pitchFamily="34" charset="0"/>
              <a:buChar char="•"/>
            </a:pPr>
            <a:r>
              <a:rPr lang="en-GB" sz="2800" b="0">
                <a:solidFill>
                  <a:srgbClr val="000000"/>
                </a:solidFill>
                <a:effectLst/>
              </a:rPr>
              <a:t>By-default indexing everything</a:t>
            </a:r>
          </a:p>
          <a:p>
            <a:pPr marL="342900" indent="-342900">
              <a:buFont typeface="Arial" panose="020B0604020202020204" pitchFamily="34" charset="0"/>
              <a:buChar char="•"/>
            </a:pPr>
            <a:r>
              <a:rPr lang="en-GB" sz="2800" b="0">
                <a:solidFill>
                  <a:srgbClr val="000000"/>
                </a:solidFill>
                <a:effectLst/>
              </a:rPr>
              <a:t>Time and Hash based data partitioning</a:t>
            </a:r>
          </a:p>
          <a:p>
            <a:pPr marL="342900" indent="-342900">
              <a:buFont typeface="Arial" panose="020B0604020202020204" pitchFamily="34" charset="0"/>
              <a:buChar char="•"/>
            </a:pPr>
            <a:r>
              <a:rPr lang="en-GB" sz="2800" b="0">
                <a:solidFill>
                  <a:srgbClr val="000000"/>
                </a:solidFill>
                <a:effectLst/>
              </a:rPr>
              <a:t>Native support for structured, semi-structured and free text data</a:t>
            </a:r>
          </a:p>
          <a:p>
            <a:pPr marL="342900" indent="-342900">
              <a:buFont typeface="Arial" panose="020B0604020202020204" pitchFamily="34" charset="0"/>
              <a:buChar char="•"/>
            </a:pPr>
            <a:r>
              <a:rPr lang="en-GB" sz="2800" b="0">
                <a:solidFill>
                  <a:srgbClr val="000000"/>
                </a:solidFill>
                <a:effectLst/>
              </a:rPr>
              <a:t>In-place transformation</a:t>
            </a:r>
          </a:p>
        </p:txBody>
      </p:sp>
      <p:pic>
        <p:nvPicPr>
          <p:cNvPr id="8" name="Picture 7">
            <a:extLst>
              <a:ext uri="{FF2B5EF4-FFF2-40B4-BE49-F238E27FC236}">
                <a16:creationId xmlns:a16="http://schemas.microsoft.com/office/drawing/2014/main" id="{2F8F8ED7-900D-D0E8-960A-C63B1C78C73E}"/>
              </a:ext>
            </a:extLst>
          </p:cNvPr>
          <p:cNvPicPr>
            <a:picLocks noChangeAspect="1"/>
          </p:cNvPicPr>
          <p:nvPr/>
        </p:nvPicPr>
        <p:blipFill rotWithShape="1">
          <a:blip r:embed="rId3"/>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20720592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vert="horz" wrap="square" lIns="0" tIns="0" rIns="0" bIns="0" rtlCol="0" anchor="t">
            <a:spAutoFit/>
          </a:bodyPr>
          <a:lstStyle/>
          <a:p>
            <a:r>
              <a:rPr lang="en-CH">
                <a:cs typeface="Segoe UI"/>
              </a:rPr>
              <a:t>Real-Time Analytics in Fabric - Simplifying</a:t>
            </a:r>
          </a:p>
        </p:txBody>
      </p:sp>
      <p:sp>
        <p:nvSpPr>
          <p:cNvPr id="4" name="TextBox 3">
            <a:extLst>
              <a:ext uri="{FF2B5EF4-FFF2-40B4-BE49-F238E27FC236}">
                <a16:creationId xmlns:a16="http://schemas.microsoft.com/office/drawing/2014/main" id="{00C1EA20-DE57-ABAE-361D-D95684656C37}"/>
              </a:ext>
            </a:extLst>
          </p:cNvPr>
          <p:cNvSpPr txBox="1"/>
          <p:nvPr/>
        </p:nvSpPr>
        <p:spPr>
          <a:xfrm>
            <a:off x="293686" y="2351782"/>
            <a:ext cx="6623949" cy="2585323"/>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GB" sz="2800" b="0">
                <a:solidFill>
                  <a:srgbClr val="000000"/>
                </a:solidFill>
                <a:effectLst/>
              </a:rPr>
              <a:t>Tightly integrated with Fabric experiences</a:t>
            </a:r>
          </a:p>
          <a:p>
            <a:pPr marL="457200" indent="-457200">
              <a:buFont typeface="Arial" panose="020B0604020202020204" pitchFamily="34" charset="0"/>
              <a:buChar char="•"/>
            </a:pPr>
            <a:r>
              <a:rPr lang="en-GB" sz="2800" b="0">
                <a:solidFill>
                  <a:srgbClr val="000000"/>
                </a:solidFill>
                <a:effectLst/>
              </a:rPr>
              <a:t>Mirroring to Lakehouse</a:t>
            </a:r>
          </a:p>
          <a:p>
            <a:pPr marL="457200" indent="-457200">
              <a:buFont typeface="Arial" panose="020B0604020202020204" pitchFamily="34" charset="0"/>
              <a:buChar char="•"/>
            </a:pPr>
            <a:r>
              <a:rPr lang="en-GB" sz="2800" b="0">
                <a:solidFill>
                  <a:srgbClr val="000000"/>
                </a:solidFill>
                <a:effectLst/>
              </a:rPr>
              <a:t>By-default integration with event streaming sources</a:t>
            </a:r>
          </a:p>
          <a:p>
            <a:pPr marL="457200" indent="-457200">
              <a:buFont typeface="Arial" panose="020B0604020202020204" pitchFamily="34" charset="0"/>
              <a:buChar char="•"/>
            </a:pPr>
            <a:r>
              <a:rPr lang="en-GB" sz="2800" b="0">
                <a:solidFill>
                  <a:srgbClr val="000000"/>
                </a:solidFill>
                <a:effectLst/>
              </a:rPr>
              <a:t>By-default integration with Power BI</a:t>
            </a:r>
          </a:p>
        </p:txBody>
      </p:sp>
      <p:pic>
        <p:nvPicPr>
          <p:cNvPr id="3" name="Picture 2">
            <a:extLst>
              <a:ext uri="{FF2B5EF4-FFF2-40B4-BE49-F238E27FC236}">
                <a16:creationId xmlns:a16="http://schemas.microsoft.com/office/drawing/2014/main" id="{77ACF8F3-950F-3C97-798B-0E262B1ABF7C}"/>
              </a:ext>
            </a:extLst>
          </p:cNvPr>
          <p:cNvPicPr>
            <a:picLocks noChangeAspect="1"/>
          </p:cNvPicPr>
          <p:nvPr/>
        </p:nvPicPr>
        <p:blipFill rotWithShape="1">
          <a:blip r:embed="rId3"/>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39901611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Real-time Analytics in Fabric</a:t>
            </a:r>
          </a:p>
        </p:txBody>
      </p:sp>
      <p:sp>
        <p:nvSpPr>
          <p:cNvPr id="9" name="Oval 8">
            <a:extLst>
              <a:ext uri="{FF2B5EF4-FFF2-40B4-BE49-F238E27FC236}">
                <a16:creationId xmlns:a16="http://schemas.microsoft.com/office/drawing/2014/main" id="{CBD0AFFE-7796-E4B9-8BB7-0A291E1CC3DB}"/>
              </a:ext>
            </a:extLst>
          </p:cNvPr>
          <p:cNvSpPr/>
          <p:nvPr/>
        </p:nvSpPr>
        <p:spPr>
          <a:xfrm>
            <a:off x="1050533" y="1723221"/>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1" name="Freeform 10">
            <a:extLst>
              <a:ext uri="{FF2B5EF4-FFF2-40B4-BE49-F238E27FC236}">
                <a16:creationId xmlns:a16="http://schemas.microsoft.com/office/drawing/2014/main" id="{13887A32-E2C6-0808-5485-4FF51D63A8FA}"/>
              </a:ext>
            </a:extLst>
          </p:cNvPr>
          <p:cNvSpPr/>
          <p:nvPr/>
        </p:nvSpPr>
        <p:spPr>
          <a:xfrm>
            <a:off x="2672715" y="1723221"/>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000000"/>
                </a:solidFill>
              </a:rPr>
              <a:t>Auto-managed </a:t>
            </a:r>
            <a:r>
              <a:rPr lang="en-GB" sz="2400">
                <a:solidFill>
                  <a:srgbClr val="000000"/>
                </a:solidFill>
              </a:rPr>
              <a:t>scale</a:t>
            </a:r>
            <a:endParaRPr lang="en-US" sz="2400" kern="1200">
              <a:solidFill>
                <a:srgbClr val="000000"/>
              </a:solidFill>
            </a:endParaRPr>
          </a:p>
        </p:txBody>
      </p:sp>
      <p:sp>
        <p:nvSpPr>
          <p:cNvPr id="12" name="Oval 11">
            <a:extLst>
              <a:ext uri="{FF2B5EF4-FFF2-40B4-BE49-F238E27FC236}">
                <a16:creationId xmlns:a16="http://schemas.microsoft.com/office/drawing/2014/main" id="{F6B77A45-33AC-EE63-3908-D167E5872DB7}"/>
              </a:ext>
            </a:extLst>
          </p:cNvPr>
          <p:cNvSpPr/>
          <p:nvPr/>
        </p:nvSpPr>
        <p:spPr>
          <a:xfrm>
            <a:off x="6370337" y="1723221"/>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4" name="Freeform 13">
            <a:extLst>
              <a:ext uri="{FF2B5EF4-FFF2-40B4-BE49-F238E27FC236}">
                <a16:creationId xmlns:a16="http://schemas.microsoft.com/office/drawing/2014/main" id="{B0953DC8-1857-36E4-8EAF-D7694443E767}"/>
              </a:ext>
            </a:extLst>
          </p:cNvPr>
          <p:cNvSpPr/>
          <p:nvPr/>
        </p:nvSpPr>
        <p:spPr>
          <a:xfrm>
            <a:off x="7992520" y="1723221"/>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000000"/>
                </a:solidFill>
              </a:rPr>
              <a:t>Cross workload solutions</a:t>
            </a:r>
            <a:endParaRPr lang="en-US" sz="2400" kern="1200">
              <a:solidFill>
                <a:srgbClr val="000000"/>
              </a:solidFill>
            </a:endParaRPr>
          </a:p>
        </p:txBody>
      </p:sp>
      <p:sp>
        <p:nvSpPr>
          <p:cNvPr id="15" name="Oval 14">
            <a:extLst>
              <a:ext uri="{FF2B5EF4-FFF2-40B4-BE49-F238E27FC236}">
                <a16:creationId xmlns:a16="http://schemas.microsoft.com/office/drawing/2014/main" id="{1A39BB29-FCCF-0A9D-3783-F088B4C875B4}"/>
              </a:ext>
            </a:extLst>
          </p:cNvPr>
          <p:cNvSpPr/>
          <p:nvPr/>
        </p:nvSpPr>
        <p:spPr>
          <a:xfrm>
            <a:off x="1050533" y="3798863"/>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7" name="Freeform 16">
            <a:extLst>
              <a:ext uri="{FF2B5EF4-FFF2-40B4-BE49-F238E27FC236}">
                <a16:creationId xmlns:a16="http://schemas.microsoft.com/office/drawing/2014/main" id="{F3A88919-2664-1D2B-9C15-60958ED7D26B}"/>
              </a:ext>
            </a:extLst>
          </p:cNvPr>
          <p:cNvSpPr/>
          <p:nvPr/>
        </p:nvSpPr>
        <p:spPr>
          <a:xfrm>
            <a:off x="2672715" y="3798863"/>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000000"/>
                </a:solidFill>
              </a:rPr>
              <a:t>Easy onboarding with friendly UX</a:t>
            </a:r>
            <a:endParaRPr lang="en-US" sz="2400" kern="1200">
              <a:solidFill>
                <a:srgbClr val="000000"/>
              </a:solidFill>
            </a:endParaRPr>
          </a:p>
        </p:txBody>
      </p:sp>
      <p:sp>
        <p:nvSpPr>
          <p:cNvPr id="18" name="Oval 17">
            <a:extLst>
              <a:ext uri="{FF2B5EF4-FFF2-40B4-BE49-F238E27FC236}">
                <a16:creationId xmlns:a16="http://schemas.microsoft.com/office/drawing/2014/main" id="{5363C2E9-9198-B5E6-31E9-18E98F50B6EC}"/>
              </a:ext>
            </a:extLst>
          </p:cNvPr>
          <p:cNvSpPr/>
          <p:nvPr/>
        </p:nvSpPr>
        <p:spPr>
          <a:xfrm>
            <a:off x="6370337" y="3798863"/>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20" name="Freeform 19">
            <a:extLst>
              <a:ext uri="{FF2B5EF4-FFF2-40B4-BE49-F238E27FC236}">
                <a16:creationId xmlns:a16="http://schemas.microsoft.com/office/drawing/2014/main" id="{7E7D6643-DA86-790F-0B61-4B53AFCE884D}"/>
              </a:ext>
            </a:extLst>
          </p:cNvPr>
          <p:cNvSpPr/>
          <p:nvPr/>
        </p:nvSpPr>
        <p:spPr>
          <a:xfrm>
            <a:off x="7992520" y="3798863"/>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solidFill>
                  <a:srgbClr val="000000"/>
                </a:solidFill>
              </a:rPr>
              <a:t>Managed experiences</a:t>
            </a:r>
          </a:p>
        </p:txBody>
      </p:sp>
      <p:pic>
        <p:nvPicPr>
          <p:cNvPr id="22" name="Graphic 21" descr="Gauge with solid fill">
            <a:extLst>
              <a:ext uri="{FF2B5EF4-FFF2-40B4-BE49-F238E27FC236}">
                <a16:creationId xmlns:a16="http://schemas.microsoft.com/office/drawing/2014/main" id="{DE852D41-939D-5C3A-C77C-8ECAAF8686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61290" y="1933978"/>
            <a:ext cx="914400" cy="914400"/>
          </a:xfrm>
          <a:prstGeom prst="rect">
            <a:avLst/>
          </a:prstGeom>
        </p:spPr>
      </p:pic>
      <p:pic>
        <p:nvPicPr>
          <p:cNvPr id="26" name="Graphic 25" descr="Online meeting with solid fill">
            <a:extLst>
              <a:ext uri="{FF2B5EF4-FFF2-40B4-BE49-F238E27FC236}">
                <a16:creationId xmlns:a16="http://schemas.microsoft.com/office/drawing/2014/main" id="{23E0B64C-EE63-9394-FB00-E8564FCE233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86008" y="4009620"/>
            <a:ext cx="914400" cy="914400"/>
          </a:xfrm>
          <a:prstGeom prst="rect">
            <a:avLst/>
          </a:prstGeom>
        </p:spPr>
      </p:pic>
      <p:pic>
        <p:nvPicPr>
          <p:cNvPr id="28" name="Graphic 27" descr="Ui Ux with solid fill">
            <a:extLst>
              <a:ext uri="{FF2B5EF4-FFF2-40B4-BE49-F238E27FC236}">
                <a16:creationId xmlns:a16="http://schemas.microsoft.com/office/drawing/2014/main" id="{2F0A5B0F-EC34-5A45-3185-BE728A3F0F6E}"/>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261290" y="4008475"/>
            <a:ext cx="914400" cy="914400"/>
          </a:xfrm>
          <a:prstGeom prst="rect">
            <a:avLst/>
          </a:prstGeom>
        </p:spPr>
      </p:pic>
      <p:pic>
        <p:nvPicPr>
          <p:cNvPr id="30" name="Graphic 29" descr="Network with solid fill">
            <a:extLst>
              <a:ext uri="{FF2B5EF4-FFF2-40B4-BE49-F238E27FC236}">
                <a16:creationId xmlns:a16="http://schemas.microsoft.com/office/drawing/2014/main" id="{E86A9A3A-1D71-3E21-FF54-A313A6B3B22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6581094" y="1933978"/>
            <a:ext cx="914400" cy="914400"/>
          </a:xfrm>
          <a:prstGeom prst="rect">
            <a:avLst/>
          </a:prstGeom>
        </p:spPr>
      </p:pic>
    </p:spTree>
    <p:extLst>
      <p:ext uri="{BB962C8B-B14F-4D97-AF65-F5344CB8AC3E}">
        <p14:creationId xmlns:p14="http://schemas.microsoft.com/office/powerpoint/2010/main" val="26946700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E62CE9-85AF-8500-1F34-02A3B9CA6C15}"/>
              </a:ext>
            </a:extLst>
          </p:cNvPr>
          <p:cNvSpPr>
            <a:spLocks noGrp="1"/>
          </p:cNvSpPr>
          <p:nvPr>
            <p:ph type="body" sz="quarter" idx="12"/>
          </p:nvPr>
        </p:nvSpPr>
        <p:spPr>
          <a:xfrm>
            <a:off x="6407852" y="867983"/>
            <a:ext cx="5201536" cy="738664"/>
          </a:xfrm>
        </p:spPr>
        <p:txBody>
          <a:bodyPr vert="horz" wrap="square" lIns="0" tIns="0" rIns="0" bIns="0" rtlCol="0" anchor="t">
            <a:spAutoFit/>
          </a:bodyPr>
          <a:lstStyle/>
          <a:p>
            <a:pPr>
              <a:defRPr/>
            </a:pPr>
            <a:r>
              <a:rPr lang="en-US">
                <a:cs typeface="Segoe UI"/>
              </a:rPr>
              <a:t>A new paradigm in data consumption</a:t>
            </a:r>
          </a:p>
        </p:txBody>
      </p:sp>
      <p:sp>
        <p:nvSpPr>
          <p:cNvPr id="15" name="Text Placeholder 14">
            <a:extLst>
              <a:ext uri="{FF2B5EF4-FFF2-40B4-BE49-F238E27FC236}">
                <a16:creationId xmlns:a16="http://schemas.microsoft.com/office/drawing/2014/main" id="{D4224DAA-77D2-D320-6F12-F871FD47061E}"/>
              </a:ext>
            </a:extLst>
          </p:cNvPr>
          <p:cNvSpPr>
            <a:spLocks noGrp="1"/>
          </p:cNvSpPr>
          <p:nvPr>
            <p:ph type="body" sz="quarter" idx="16"/>
          </p:nvPr>
        </p:nvSpPr>
        <p:spPr>
          <a:xfrm>
            <a:off x="6407852" y="2412533"/>
            <a:ext cx="5201536" cy="369332"/>
          </a:xfrm>
        </p:spPr>
        <p:txBody>
          <a:bodyPr vert="horz" wrap="square" lIns="0" tIns="0" rIns="0" bIns="0" rtlCol="0" anchor="t">
            <a:spAutoFit/>
          </a:bodyPr>
          <a:lstStyle/>
          <a:p>
            <a:r>
              <a:rPr lang="en-US">
                <a:cs typeface="Segoe UI"/>
              </a:rPr>
              <a:t>Real-Time Analytics in Fabric</a:t>
            </a:r>
          </a:p>
        </p:txBody>
      </p:sp>
      <p:sp>
        <p:nvSpPr>
          <p:cNvPr id="19" name="Text Placeholder 18">
            <a:extLst>
              <a:ext uri="{FF2B5EF4-FFF2-40B4-BE49-F238E27FC236}">
                <a16:creationId xmlns:a16="http://schemas.microsoft.com/office/drawing/2014/main" id="{1B515402-DBE2-6A43-C463-31BD2AB733AB}"/>
              </a:ext>
            </a:extLst>
          </p:cNvPr>
          <p:cNvSpPr>
            <a:spLocks noGrp="1"/>
          </p:cNvSpPr>
          <p:nvPr>
            <p:ph type="body" sz="quarter" idx="20"/>
          </p:nvPr>
        </p:nvSpPr>
        <p:spPr>
          <a:xfrm>
            <a:off x="6407852" y="3957067"/>
            <a:ext cx="5201536" cy="369332"/>
          </a:xfrm>
        </p:spPr>
        <p:txBody>
          <a:bodyPr vert="horz" wrap="square" lIns="0" tIns="0" rIns="0" bIns="0" rtlCol="0" anchor="t">
            <a:spAutoFit/>
          </a:bodyPr>
          <a:lstStyle/>
          <a:p>
            <a:r>
              <a:rPr lang="en-US">
                <a:cs typeface="Segoe UI"/>
              </a:rPr>
              <a:t>Real-Time Analytics Demo</a:t>
            </a:r>
          </a:p>
        </p:txBody>
      </p:sp>
      <p:grpSp>
        <p:nvGrpSpPr>
          <p:cNvPr id="2" name="Group 1">
            <a:extLst>
              <a:ext uri="{FF2B5EF4-FFF2-40B4-BE49-F238E27FC236}">
                <a16:creationId xmlns:a16="http://schemas.microsoft.com/office/drawing/2014/main" id="{65210433-9E2E-4F9E-0974-A44741240D70}"/>
              </a:ext>
            </a:extLst>
          </p:cNvPr>
          <p:cNvGrpSpPr/>
          <p:nvPr/>
        </p:nvGrpSpPr>
        <p:grpSpPr>
          <a:xfrm>
            <a:off x="5153167" y="3662545"/>
            <a:ext cx="958377" cy="958377"/>
            <a:chOff x="5153167" y="3718103"/>
            <a:chExt cx="958377" cy="958377"/>
          </a:xfrm>
        </p:grpSpPr>
        <p:sp>
          <p:nvSpPr>
            <p:cNvPr id="7" name="Oval 6">
              <a:extLst>
                <a:ext uri="{FF2B5EF4-FFF2-40B4-BE49-F238E27FC236}">
                  <a16:creationId xmlns:a16="http://schemas.microsoft.com/office/drawing/2014/main" id="{211D4C62-C2C3-6271-AAC0-FB9D49BF8E49}"/>
                </a:ext>
              </a:extLst>
            </p:cNvPr>
            <p:cNvSpPr/>
            <p:nvPr/>
          </p:nvSpPr>
          <p:spPr bwMode="auto">
            <a:xfrm>
              <a:off x="5153167" y="3718103"/>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circle" title="Icon of a circle with three smaller circles on it">
              <a:extLst>
                <a:ext uri="{FF2B5EF4-FFF2-40B4-BE49-F238E27FC236}">
                  <a16:creationId xmlns:a16="http://schemas.microsoft.com/office/drawing/2014/main" id="{482A4AD2-7596-26E7-4533-2D62270AE5CD}"/>
                </a:ext>
              </a:extLst>
            </p:cNvPr>
            <p:cNvSpPr>
              <a:spLocks noChangeAspect="1" noEditPoints="1"/>
            </p:cNvSpPr>
            <p:nvPr/>
          </p:nvSpPr>
          <p:spPr bwMode="auto">
            <a:xfrm>
              <a:off x="5449475" y="4001947"/>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14" name="circle" title="Icon of a circle with three smaller circles on it">
            <a:extLst>
              <a:ext uri="{FF2B5EF4-FFF2-40B4-BE49-F238E27FC236}">
                <a16:creationId xmlns:a16="http://schemas.microsoft.com/office/drawing/2014/main" id="{E8B5795B-1BF6-B44D-BEF7-54568C25B30B}"/>
              </a:ext>
            </a:extLst>
          </p:cNvPr>
          <p:cNvSpPr>
            <a:spLocks noChangeAspect="1" noEditPoints="1"/>
          </p:cNvSpPr>
          <p:nvPr/>
        </p:nvSpPr>
        <p:spPr bwMode="auto">
          <a:xfrm>
            <a:off x="5449475" y="802977"/>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Oval 9">
            <a:extLst>
              <a:ext uri="{FF2B5EF4-FFF2-40B4-BE49-F238E27FC236}">
                <a16:creationId xmlns:a16="http://schemas.microsoft.com/office/drawing/2014/main" id="{1C4E43F7-7A0F-D272-F542-0E76375D064D}"/>
              </a:ext>
            </a:extLst>
          </p:cNvPr>
          <p:cNvSpPr/>
          <p:nvPr/>
        </p:nvSpPr>
        <p:spPr bwMode="auto">
          <a:xfrm>
            <a:off x="5153167" y="573477"/>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2D099992-FB11-8ED1-CC92-29221FEC21F4}"/>
              </a:ext>
            </a:extLst>
          </p:cNvPr>
          <p:cNvGrpSpPr/>
          <p:nvPr/>
        </p:nvGrpSpPr>
        <p:grpSpPr>
          <a:xfrm>
            <a:off x="5156881" y="2118011"/>
            <a:ext cx="958377" cy="958377"/>
            <a:chOff x="5156881" y="2141283"/>
            <a:chExt cx="958377" cy="958377"/>
          </a:xfrm>
        </p:grpSpPr>
        <p:sp>
          <p:nvSpPr>
            <p:cNvPr id="8" name="Oval 7">
              <a:extLst>
                <a:ext uri="{FF2B5EF4-FFF2-40B4-BE49-F238E27FC236}">
                  <a16:creationId xmlns:a16="http://schemas.microsoft.com/office/drawing/2014/main" id="{F38C4138-1A9C-240F-ED3D-6E0E2E17E36A}"/>
                </a:ext>
              </a:extLst>
            </p:cNvPr>
            <p:cNvSpPr/>
            <p:nvPr/>
          </p:nvSpPr>
          <p:spPr bwMode="auto">
            <a:xfrm>
              <a:off x="5156881" y="2141283"/>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chip" title="Icon of a computer chip">
              <a:extLst>
                <a:ext uri="{FF2B5EF4-FFF2-40B4-BE49-F238E27FC236}">
                  <a16:creationId xmlns:a16="http://schemas.microsoft.com/office/drawing/2014/main" id="{D9C4E5CC-7527-546F-45E7-C53706B6EF92}"/>
                </a:ext>
              </a:extLst>
            </p:cNvPr>
            <p:cNvSpPr>
              <a:spLocks noChangeAspect="1" noEditPoints="1"/>
            </p:cNvSpPr>
            <p:nvPr/>
          </p:nvSpPr>
          <p:spPr bwMode="auto">
            <a:xfrm>
              <a:off x="5463865" y="2441186"/>
              <a:ext cx="351311" cy="35857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30">
                <a:gradFill>
                  <a:gsLst>
                    <a:gs pos="0">
                      <a:srgbClr val="505050"/>
                    </a:gs>
                    <a:gs pos="100000">
                      <a:srgbClr val="505050"/>
                    </a:gs>
                  </a:gsLst>
                </a:gradFill>
              </a:endParaRPr>
            </a:p>
          </p:txBody>
        </p:sp>
      </p:grpSp>
      <p:sp>
        <p:nvSpPr>
          <p:cNvPr id="29" name="Graphic 27">
            <a:extLst>
              <a:ext uri="{FF2B5EF4-FFF2-40B4-BE49-F238E27FC236}">
                <a16:creationId xmlns:a16="http://schemas.microsoft.com/office/drawing/2014/main" id="{127B6FEC-FC2C-CA71-0660-759818B3160D}"/>
              </a:ext>
            </a:extLst>
          </p:cNvPr>
          <p:cNvSpPr/>
          <p:nvPr/>
        </p:nvSpPr>
        <p:spPr>
          <a:xfrm>
            <a:off x="5433945" y="901689"/>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chemeClr val="bg2"/>
          </a:solidFill>
          <a:ln w="9525" cap="flat">
            <a:noFill/>
            <a:prstDash val="solid"/>
            <a:miter/>
          </a:ln>
        </p:spPr>
        <p:txBody>
          <a:bodyPr rtlCol="0" anchor="ctr"/>
          <a:lstStyle/>
          <a:p>
            <a:endParaRPr lang="en-US"/>
          </a:p>
        </p:txBody>
      </p:sp>
      <p:sp>
        <p:nvSpPr>
          <p:cNvPr id="4" name="Text Placeholder 18">
            <a:extLst>
              <a:ext uri="{FF2B5EF4-FFF2-40B4-BE49-F238E27FC236}">
                <a16:creationId xmlns:a16="http://schemas.microsoft.com/office/drawing/2014/main" id="{713C6858-FB67-8C99-D12A-C9F642C440B5}"/>
              </a:ext>
            </a:extLst>
          </p:cNvPr>
          <p:cNvSpPr txBox="1">
            <a:spLocks/>
          </p:cNvSpPr>
          <p:nvPr/>
        </p:nvSpPr>
        <p:spPr>
          <a:xfrm>
            <a:off x="6407852" y="5497858"/>
            <a:ext cx="520153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Conclusion</a:t>
            </a:r>
          </a:p>
        </p:txBody>
      </p:sp>
      <p:grpSp>
        <p:nvGrpSpPr>
          <p:cNvPr id="11" name="Group 10">
            <a:extLst>
              <a:ext uri="{FF2B5EF4-FFF2-40B4-BE49-F238E27FC236}">
                <a16:creationId xmlns:a16="http://schemas.microsoft.com/office/drawing/2014/main" id="{1615C5DC-AD70-30AE-0DB2-D75E3F8D482A}"/>
              </a:ext>
            </a:extLst>
          </p:cNvPr>
          <p:cNvGrpSpPr/>
          <p:nvPr/>
        </p:nvGrpSpPr>
        <p:grpSpPr>
          <a:xfrm>
            <a:off x="5153167" y="5207079"/>
            <a:ext cx="958377" cy="958377"/>
            <a:chOff x="5153167" y="5207079"/>
            <a:chExt cx="958377" cy="958377"/>
          </a:xfrm>
        </p:grpSpPr>
        <p:sp>
          <p:nvSpPr>
            <p:cNvPr id="5" name="Oval 4">
              <a:extLst>
                <a:ext uri="{FF2B5EF4-FFF2-40B4-BE49-F238E27FC236}">
                  <a16:creationId xmlns:a16="http://schemas.microsoft.com/office/drawing/2014/main" id="{85689708-7E55-42BF-48FA-3126F1D769DC}"/>
                </a:ext>
              </a:extLst>
            </p:cNvPr>
            <p:cNvSpPr/>
            <p:nvPr/>
          </p:nvSpPr>
          <p:spPr bwMode="auto">
            <a:xfrm>
              <a:off x="5153167" y="5207079"/>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a:noFill/>
              <a:headEnd type="none" w="med" len="med"/>
              <a:tailEnd type="none" w="med" len="med"/>
            </a:ln>
            <a:effectLst>
              <a:outerShdw blurRad="2032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Graphic 12" descr="Shield Tick outline">
              <a:extLst>
                <a:ext uri="{FF2B5EF4-FFF2-40B4-BE49-F238E27FC236}">
                  <a16:creationId xmlns:a16="http://schemas.microsoft.com/office/drawing/2014/main" id="{73ABC2BE-FD01-E914-24E6-6ED3E17F3C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4658" y="5408753"/>
              <a:ext cx="547542" cy="547542"/>
            </a:xfrm>
            <a:prstGeom prst="rect">
              <a:avLst/>
            </a:prstGeom>
          </p:spPr>
        </p:pic>
      </p:grpSp>
    </p:spTree>
    <p:extLst>
      <p:ext uri="{BB962C8B-B14F-4D97-AF65-F5344CB8AC3E}">
        <p14:creationId xmlns:p14="http://schemas.microsoft.com/office/powerpoint/2010/main" val="19091984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731009" y="1351508"/>
            <a:ext cx="10729982" cy="4185761"/>
          </a:xfrm>
        </p:spPr>
        <p:txBody>
          <a:bodyPr/>
          <a:lstStyle/>
          <a:p>
            <a:r>
              <a:rPr lang="en-GB" sz="8000" b="0" i="0">
                <a:solidFill>
                  <a:srgbClr val="000000"/>
                </a:solidFill>
                <a:effectLst/>
                <a:latin typeface="Segoe UI" panose="020B0502040204020203" pitchFamily="34" charset="0"/>
              </a:rPr>
              <a:t>Solving the </a:t>
            </a:r>
          </a:p>
          <a:p>
            <a:r>
              <a:rPr lang="en-GB" sz="8000" b="0" i="0">
                <a:solidFill>
                  <a:srgbClr val="000000"/>
                </a:solidFill>
                <a:effectLst/>
                <a:latin typeface="Segoe UI" panose="020B0502040204020203" pitchFamily="34" charset="0"/>
              </a:rPr>
              <a:t>Single Source of Truth</a:t>
            </a:r>
          </a:p>
          <a:p>
            <a:r>
              <a:rPr lang="en-GB" sz="8000">
                <a:latin typeface="Segoe UI" panose="020B0502040204020203" pitchFamily="34" charset="0"/>
              </a:rPr>
              <a:t>problem</a:t>
            </a:r>
            <a:endParaRPr lang="en-CH" sz="8000"/>
          </a:p>
        </p:txBody>
      </p:sp>
    </p:spTree>
    <p:extLst>
      <p:ext uri="{BB962C8B-B14F-4D97-AF65-F5344CB8AC3E}">
        <p14:creationId xmlns:p14="http://schemas.microsoft.com/office/powerpoint/2010/main" val="40798446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Real-time Analytics - Key capabilities</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1951946"/>
            <a:ext cx="7114279" cy="3323987"/>
          </a:xfrm>
          <a:prstGeom prst="rect">
            <a:avLst/>
          </a:prstGeom>
          <a:noFill/>
        </p:spPr>
        <p:txBody>
          <a:bodyPr wrap="square" lIns="0" tIns="0" rIns="0" bIns="0" rtlCol="0">
            <a:spAutoFit/>
          </a:bodyPr>
          <a:lstStyle/>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Unlimited scale (query, ingestion, storage)</a:t>
            </a:r>
          </a:p>
          <a:p>
            <a:pPr marL="285750" indent="-285750" algn="l" rtl="0" fontAlgn="base">
              <a:spcBef>
                <a:spcPts val="0"/>
              </a:spcBef>
              <a:spcAft>
                <a:spcPts val="0"/>
              </a:spcAft>
              <a:buFont typeface="Arial" panose="020B0604020202020204" pitchFamily="34" charset="0"/>
              <a:buChar char="•"/>
            </a:pPr>
            <a:r>
              <a:rPr lang="en-US" sz="3600">
                <a:solidFill>
                  <a:srgbClr val="000000"/>
                </a:solidFill>
                <a:latin typeface="Segoe UI"/>
              </a:rPr>
              <a:t>Any data source</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Any data forma</a:t>
            </a:r>
            <a:r>
              <a:rPr lang="en-US" sz="3600">
                <a:solidFill>
                  <a:srgbClr val="000000"/>
                </a:solidFill>
                <a:latin typeface="Segoe UI"/>
              </a:rPr>
              <a:t>t</a:t>
            </a:r>
          </a:p>
          <a:p>
            <a:pPr marL="285750" indent="-285750" algn="l" rtl="0" fontAlgn="base">
              <a:spcBef>
                <a:spcPts val="0"/>
              </a:spcBef>
              <a:spcAft>
                <a:spcPts val="0"/>
              </a:spcAft>
              <a:buFont typeface="Arial" panose="020B0604020202020204" pitchFamily="34" charset="0"/>
              <a:buChar char="•"/>
            </a:pPr>
            <a:r>
              <a:rPr lang="en-US" sz="3600">
                <a:solidFill>
                  <a:srgbClr val="000000"/>
                </a:solidFill>
                <a:latin typeface="Segoe UI"/>
              </a:rPr>
              <a:t>Structured, semi-structured, free-text data</a:t>
            </a:r>
          </a:p>
        </p:txBody>
      </p:sp>
      <p:pic>
        <p:nvPicPr>
          <p:cNvPr id="5" name="Picture 4">
            <a:extLst>
              <a:ext uri="{FF2B5EF4-FFF2-40B4-BE49-F238E27FC236}">
                <a16:creationId xmlns:a16="http://schemas.microsoft.com/office/drawing/2014/main" id="{F90916FC-1485-44DD-8E2D-1F5CE0990824}"/>
              </a:ext>
            </a:extLst>
          </p:cNvPr>
          <p:cNvPicPr>
            <a:picLocks noChangeAspect="1"/>
          </p:cNvPicPr>
          <p:nvPr/>
        </p:nvPicPr>
        <p:blipFill rotWithShape="1">
          <a:blip r:embed="rId3"/>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27573997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Real-time Analytics - Key capabilities</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2150342"/>
            <a:ext cx="7114279" cy="3323987"/>
          </a:xfrm>
          <a:prstGeom prst="rect">
            <a:avLst/>
          </a:prstGeom>
          <a:noFill/>
        </p:spPr>
        <p:txBody>
          <a:bodyPr wrap="square" lIns="0" tIns="0" rIns="0" bIns="0" rtlCol="0">
            <a:spAutoFit/>
          </a:bodyPr>
          <a:lstStyle/>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Real-time data t</a:t>
            </a:r>
            <a:r>
              <a:rPr lang="en-US" sz="3600">
                <a:solidFill>
                  <a:srgbClr val="000000"/>
                </a:solidFill>
                <a:latin typeface="Segoe UI"/>
              </a:rPr>
              <a:t>ransformation of complex data structures</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Streaming</a:t>
            </a:r>
            <a:r>
              <a:rPr lang="en-US" sz="3600">
                <a:solidFill>
                  <a:srgbClr val="000000"/>
                </a:solidFill>
                <a:latin typeface="Segoe UI"/>
              </a:rPr>
              <a:t> analytics in Near Real Time</a:t>
            </a:r>
          </a:p>
          <a:p>
            <a:pPr marL="285750" indent="-285750" fontAlgn="base">
              <a:buFont typeface="Arial" panose="020B0604020202020204" pitchFamily="34" charset="0"/>
              <a:buChar char="•"/>
            </a:pPr>
            <a:r>
              <a:rPr lang="en-US" sz="3600" b="0" i="0" u="none" strike="noStrike" kern="1200">
                <a:solidFill>
                  <a:srgbClr val="000000"/>
                </a:solidFill>
                <a:effectLst/>
                <a:latin typeface="Segoe UI"/>
                <a:ea typeface="+mn-ea"/>
                <a:cs typeface="+mn-cs"/>
              </a:rPr>
              <a:t>High</a:t>
            </a:r>
            <a:r>
              <a:rPr lang="en-US" sz="3600">
                <a:solidFill>
                  <a:srgbClr val="000000"/>
                </a:solidFill>
                <a:latin typeface="Segoe UI"/>
              </a:rPr>
              <a:t> performance, Low latency, freshness</a:t>
            </a:r>
          </a:p>
        </p:txBody>
      </p:sp>
      <p:pic>
        <p:nvPicPr>
          <p:cNvPr id="5" name="Picture 4">
            <a:extLst>
              <a:ext uri="{FF2B5EF4-FFF2-40B4-BE49-F238E27FC236}">
                <a16:creationId xmlns:a16="http://schemas.microsoft.com/office/drawing/2014/main" id="{F90916FC-1485-44DD-8E2D-1F5CE0990824}"/>
              </a:ext>
            </a:extLst>
          </p:cNvPr>
          <p:cNvPicPr>
            <a:picLocks noChangeAspect="1"/>
          </p:cNvPicPr>
          <p:nvPr/>
        </p:nvPicPr>
        <p:blipFill rotWithShape="1">
          <a:blip r:embed="rId3"/>
          <a:srcRect l="-501" r="-3790" b="-432"/>
          <a:stretch/>
        </p:blipFill>
        <p:spPr>
          <a:xfrm>
            <a:off x="7407965" y="1383671"/>
            <a:ext cx="4622868" cy="4460538"/>
          </a:xfrm>
          <a:prstGeom prst="rect">
            <a:avLst/>
          </a:prstGeom>
        </p:spPr>
      </p:pic>
    </p:spTree>
    <p:extLst>
      <p:ext uri="{BB962C8B-B14F-4D97-AF65-F5344CB8AC3E}">
        <p14:creationId xmlns:p14="http://schemas.microsoft.com/office/powerpoint/2010/main" val="30951219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Highlighted industry scenarios</a:t>
            </a:r>
          </a:p>
        </p:txBody>
      </p:sp>
      <p:sp>
        <p:nvSpPr>
          <p:cNvPr id="9" name="Oval 8">
            <a:extLst>
              <a:ext uri="{FF2B5EF4-FFF2-40B4-BE49-F238E27FC236}">
                <a16:creationId xmlns:a16="http://schemas.microsoft.com/office/drawing/2014/main" id="{CBD0AFFE-7796-E4B9-8BB7-0A291E1CC3DB}"/>
              </a:ext>
            </a:extLst>
          </p:cNvPr>
          <p:cNvSpPr/>
          <p:nvPr/>
        </p:nvSpPr>
        <p:spPr>
          <a:xfrm>
            <a:off x="1050533" y="1723221"/>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1" name="Freeform 10">
            <a:extLst>
              <a:ext uri="{FF2B5EF4-FFF2-40B4-BE49-F238E27FC236}">
                <a16:creationId xmlns:a16="http://schemas.microsoft.com/office/drawing/2014/main" id="{13887A32-E2C6-0808-5485-4FF51D63A8FA}"/>
              </a:ext>
            </a:extLst>
          </p:cNvPr>
          <p:cNvSpPr/>
          <p:nvPr/>
        </p:nvSpPr>
        <p:spPr>
          <a:xfrm>
            <a:off x="2672715" y="1723221"/>
            <a:ext cx="3148942"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4000" kern="1200">
                <a:solidFill>
                  <a:srgbClr val="000000"/>
                </a:solidFill>
              </a:rPr>
              <a:t>IOT Analytics</a:t>
            </a:r>
            <a:endParaRPr lang="en-US" sz="4000" kern="1200">
              <a:solidFill>
                <a:srgbClr val="000000"/>
              </a:solidFill>
            </a:endParaRPr>
          </a:p>
        </p:txBody>
      </p:sp>
      <p:sp>
        <p:nvSpPr>
          <p:cNvPr id="12" name="Oval 11">
            <a:extLst>
              <a:ext uri="{FF2B5EF4-FFF2-40B4-BE49-F238E27FC236}">
                <a16:creationId xmlns:a16="http://schemas.microsoft.com/office/drawing/2014/main" id="{F6B77A45-33AC-EE63-3908-D167E5872DB7}"/>
              </a:ext>
            </a:extLst>
          </p:cNvPr>
          <p:cNvSpPr/>
          <p:nvPr/>
        </p:nvSpPr>
        <p:spPr>
          <a:xfrm>
            <a:off x="1050533" y="4064797"/>
            <a:ext cx="1335915" cy="1335915"/>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CH"/>
          </a:p>
        </p:txBody>
      </p:sp>
      <p:sp>
        <p:nvSpPr>
          <p:cNvPr id="14" name="Freeform 13">
            <a:extLst>
              <a:ext uri="{FF2B5EF4-FFF2-40B4-BE49-F238E27FC236}">
                <a16:creationId xmlns:a16="http://schemas.microsoft.com/office/drawing/2014/main" id="{B0953DC8-1857-36E4-8EAF-D7694443E767}"/>
              </a:ext>
            </a:extLst>
          </p:cNvPr>
          <p:cNvSpPr/>
          <p:nvPr/>
        </p:nvSpPr>
        <p:spPr>
          <a:xfrm>
            <a:off x="2672715" y="4064797"/>
            <a:ext cx="5490623" cy="1335915"/>
          </a:xfrm>
          <a:custGeom>
            <a:avLst/>
            <a:gdLst>
              <a:gd name="connsiteX0" fmla="*/ 0 w 3148942"/>
              <a:gd name="connsiteY0" fmla="*/ 0 h 1335915"/>
              <a:gd name="connsiteX1" fmla="*/ 3148942 w 3148942"/>
              <a:gd name="connsiteY1" fmla="*/ 0 h 1335915"/>
              <a:gd name="connsiteX2" fmla="*/ 3148942 w 3148942"/>
              <a:gd name="connsiteY2" fmla="*/ 1335915 h 1335915"/>
              <a:gd name="connsiteX3" fmla="*/ 0 w 3148942"/>
              <a:gd name="connsiteY3" fmla="*/ 1335915 h 1335915"/>
              <a:gd name="connsiteX4" fmla="*/ 0 w 3148942"/>
              <a:gd name="connsiteY4" fmla="*/ 0 h 1335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8942" h="1335915">
                <a:moveTo>
                  <a:pt x="0" y="0"/>
                </a:moveTo>
                <a:lnTo>
                  <a:pt x="3148942" y="0"/>
                </a:lnTo>
                <a:lnTo>
                  <a:pt x="3148942" y="1335915"/>
                </a:lnTo>
                <a:lnTo>
                  <a:pt x="0" y="13359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4000" kern="1200">
                <a:solidFill>
                  <a:srgbClr val="000000"/>
                </a:solidFill>
              </a:rPr>
              <a:t>Log analytics </a:t>
            </a:r>
            <a:r>
              <a:rPr lang="en-GB" sz="4000">
                <a:solidFill>
                  <a:srgbClr val="000000"/>
                </a:solidFill>
              </a:rPr>
              <a:t>(security)</a:t>
            </a:r>
            <a:endParaRPr lang="en-US" sz="4000" kern="1200">
              <a:solidFill>
                <a:srgbClr val="000000"/>
              </a:solidFill>
            </a:endParaRPr>
          </a:p>
        </p:txBody>
      </p:sp>
      <p:pic>
        <p:nvPicPr>
          <p:cNvPr id="22" name="Graphic 21" descr="Scatterplot with solid fill">
            <a:extLst>
              <a:ext uri="{FF2B5EF4-FFF2-40B4-BE49-F238E27FC236}">
                <a16:creationId xmlns:a16="http://schemas.microsoft.com/office/drawing/2014/main" id="{DE852D41-939D-5C3A-C77C-8ECAAF86863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61290" y="1933978"/>
            <a:ext cx="914400" cy="914400"/>
          </a:xfrm>
          <a:prstGeom prst="rect">
            <a:avLst/>
          </a:prstGeom>
        </p:spPr>
      </p:pic>
      <p:pic>
        <p:nvPicPr>
          <p:cNvPr id="30" name="Graphic 29" descr="Traffic light with solid fill">
            <a:extLst>
              <a:ext uri="{FF2B5EF4-FFF2-40B4-BE49-F238E27FC236}">
                <a16:creationId xmlns:a16="http://schemas.microsoft.com/office/drawing/2014/main" id="{E86A9A3A-1D71-3E21-FF54-A313A6B3B22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61290" y="4275554"/>
            <a:ext cx="914400" cy="914400"/>
          </a:xfrm>
          <a:prstGeom prst="rect">
            <a:avLst/>
          </a:prstGeom>
        </p:spPr>
      </p:pic>
    </p:spTree>
    <p:extLst>
      <p:ext uri="{BB962C8B-B14F-4D97-AF65-F5344CB8AC3E}">
        <p14:creationId xmlns:p14="http://schemas.microsoft.com/office/powerpoint/2010/main" val="298052237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Highlighted industry scenarios</a:t>
            </a:r>
          </a:p>
        </p:txBody>
      </p:sp>
      <p:sp>
        <p:nvSpPr>
          <p:cNvPr id="4" name="TextBox 3">
            <a:extLst>
              <a:ext uri="{FF2B5EF4-FFF2-40B4-BE49-F238E27FC236}">
                <a16:creationId xmlns:a16="http://schemas.microsoft.com/office/drawing/2014/main" id="{4F691859-1A6B-C954-7AE0-B7CF5914146E}"/>
              </a:ext>
            </a:extLst>
          </p:cNvPr>
          <p:cNvSpPr txBox="1"/>
          <p:nvPr/>
        </p:nvSpPr>
        <p:spPr>
          <a:xfrm>
            <a:off x="399703" y="1968866"/>
            <a:ext cx="7114279" cy="3323987"/>
          </a:xfrm>
          <a:prstGeom prst="rect">
            <a:avLst/>
          </a:prstGeom>
          <a:noFill/>
        </p:spPr>
        <p:txBody>
          <a:bodyPr wrap="square" lIns="0" tIns="0" rIns="0" bIns="0" rtlCol="0">
            <a:spAutoFit/>
          </a:bodyPr>
          <a:lstStyle/>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Cybersecurity</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Asset tracking and management</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Predictive maintenance</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Supply chain optimization</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Customer experience</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Energy management</a:t>
            </a:r>
          </a:p>
        </p:txBody>
      </p:sp>
      <p:pic>
        <p:nvPicPr>
          <p:cNvPr id="5" name="Picture 4" descr="Commercial dock with container cargo ship container storage and crane unloading ship">
            <a:extLst>
              <a:ext uri="{FF2B5EF4-FFF2-40B4-BE49-F238E27FC236}">
                <a16:creationId xmlns:a16="http://schemas.microsoft.com/office/drawing/2014/main" id="{F90916FC-1485-44DD-8E2D-1F5CE0990824}"/>
              </a:ext>
            </a:extLst>
          </p:cNvPr>
          <p:cNvPicPr>
            <a:picLocks noChangeAspect="1"/>
          </p:cNvPicPr>
          <p:nvPr/>
        </p:nvPicPr>
        <p:blipFill>
          <a:blip r:embed="rId3"/>
          <a:srcRect l="26543" r="26543"/>
          <a:stretch/>
        </p:blipFill>
        <p:spPr>
          <a:xfrm>
            <a:off x="7659756" y="1410175"/>
            <a:ext cx="3708468" cy="4441371"/>
          </a:xfrm>
          <a:prstGeom prst="rect">
            <a:avLst/>
          </a:prstGeom>
        </p:spPr>
      </p:pic>
    </p:spTree>
    <p:extLst>
      <p:ext uri="{BB962C8B-B14F-4D97-AF65-F5344CB8AC3E}">
        <p14:creationId xmlns:p14="http://schemas.microsoft.com/office/powerpoint/2010/main" val="33766711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Highlighted industry scenarios</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2245865"/>
            <a:ext cx="7114279" cy="2769989"/>
          </a:xfrm>
          <a:prstGeom prst="rect">
            <a:avLst/>
          </a:prstGeom>
          <a:noFill/>
        </p:spPr>
        <p:txBody>
          <a:bodyPr wrap="square" lIns="0" tIns="0" rIns="0" bIns="0" rtlCol="0">
            <a:spAutoFit/>
          </a:bodyPr>
          <a:lstStyle/>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Inventory management</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Quality control</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Environmental monitoring</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Fleet management</a:t>
            </a:r>
          </a:p>
          <a:p>
            <a:pPr marL="285750" indent="-285750" algn="l" rtl="0" fontAlgn="base">
              <a:spcBef>
                <a:spcPts val="0"/>
              </a:spcBef>
              <a:spcAft>
                <a:spcPts val="0"/>
              </a:spcAft>
              <a:buFont typeface="Arial" panose="020B0604020202020204" pitchFamily="34" charset="0"/>
              <a:buChar char="•"/>
            </a:pPr>
            <a:r>
              <a:rPr lang="en-US" sz="3600" b="0" i="0" u="none" strike="noStrike" kern="1200">
                <a:solidFill>
                  <a:srgbClr val="000000"/>
                </a:solidFill>
                <a:effectLst/>
                <a:latin typeface="Segoe UI"/>
                <a:ea typeface="+mn-ea"/>
                <a:cs typeface="+mn-cs"/>
              </a:rPr>
              <a:t>Health and safety </a:t>
            </a:r>
          </a:p>
        </p:txBody>
      </p:sp>
      <p:pic>
        <p:nvPicPr>
          <p:cNvPr id="5" name="Picture 4" descr="Person using tablet in grocery store">
            <a:extLst>
              <a:ext uri="{FF2B5EF4-FFF2-40B4-BE49-F238E27FC236}">
                <a16:creationId xmlns:a16="http://schemas.microsoft.com/office/drawing/2014/main" id="{F90916FC-1485-44DD-8E2D-1F5CE0990824}"/>
              </a:ext>
            </a:extLst>
          </p:cNvPr>
          <p:cNvPicPr>
            <a:picLocks noChangeAspect="1"/>
          </p:cNvPicPr>
          <p:nvPr/>
        </p:nvPicPr>
        <p:blipFill>
          <a:blip r:embed="rId3"/>
          <a:srcRect l="22154" r="22154"/>
          <a:stretch/>
        </p:blipFill>
        <p:spPr>
          <a:xfrm>
            <a:off x="7659756" y="1410175"/>
            <a:ext cx="3708468" cy="4441371"/>
          </a:xfrm>
          <a:prstGeom prst="rect">
            <a:avLst/>
          </a:prstGeom>
        </p:spPr>
      </p:pic>
    </p:spTree>
    <p:extLst>
      <p:ext uri="{BB962C8B-B14F-4D97-AF65-F5344CB8AC3E}">
        <p14:creationId xmlns:p14="http://schemas.microsoft.com/office/powerpoint/2010/main" val="78610436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4" y="3248822"/>
            <a:ext cx="547631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Real-time Analytics Demo</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1699041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3234E9C2-65F1-F228-B811-079BC5424FAF}"/>
              </a:ext>
            </a:extLst>
          </p:cNvPr>
          <p:cNvSpPr txBox="1">
            <a:spLocks/>
          </p:cNvSpPr>
          <p:nvPr/>
        </p:nvSpPr>
        <p:spPr>
          <a:xfrm>
            <a:off x="582612" y="28720"/>
            <a:ext cx="11026774"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dirty="0">
                <a:solidFill>
                  <a:srgbClr val="117865"/>
                </a:solidFill>
                <a:latin typeface="Segoe UI Semibold"/>
              </a:rPr>
              <a:t>Real-time Analytics Demo</a:t>
            </a:r>
            <a:endParaRPr kumimoji="0" lang="en-US" sz="3600" b="0" i="0" u="none" strike="noStrike" kern="1200" cap="none" spc="-50" normalizeH="0" baseline="0" noProof="0" dirty="0">
              <a:ln w="3175">
                <a:noFill/>
              </a:ln>
              <a:solidFill>
                <a:srgbClr val="117865"/>
              </a:solidFill>
              <a:effectLst/>
              <a:uLnTx/>
              <a:uFillTx/>
              <a:latin typeface="Segoe UI Semibold"/>
              <a:ea typeface="+mn-ea"/>
              <a:cs typeface="Segoe UI" pitchFamily="34" charset="0"/>
            </a:endParaRPr>
          </a:p>
        </p:txBody>
      </p:sp>
      <p:pic>
        <p:nvPicPr>
          <p:cNvPr id="2" name="synapse_real_time_analytics_fabric_demo_alvaro_videla">
            <a:hlinkClick r:id="" action="ppaction://media"/>
            <a:extLst>
              <a:ext uri="{FF2B5EF4-FFF2-40B4-BE49-F238E27FC236}">
                <a16:creationId xmlns:a16="http://schemas.microsoft.com/office/drawing/2014/main" id="{4DDCBB6F-130E-9DCB-EA12-973565A24A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4791" y="629212"/>
            <a:ext cx="9847312" cy="5539113"/>
          </a:xfrm>
          <a:prstGeom prst="rect">
            <a:avLst/>
          </a:prstGeom>
        </p:spPr>
      </p:pic>
    </p:spTree>
    <p:extLst>
      <p:ext uri="{BB962C8B-B14F-4D97-AF65-F5344CB8AC3E}">
        <p14:creationId xmlns:p14="http://schemas.microsoft.com/office/powerpoint/2010/main" val="177451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28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Real-time Analytics</a:t>
            </a:r>
          </a:p>
        </p:txBody>
      </p:sp>
      <p:pic>
        <p:nvPicPr>
          <p:cNvPr id="6" name="Picture 5" descr="A picture containing text, screenshot, diagram, font&#10;&#10;Description automatically generated">
            <a:extLst>
              <a:ext uri="{FF2B5EF4-FFF2-40B4-BE49-F238E27FC236}">
                <a16:creationId xmlns:a16="http://schemas.microsoft.com/office/drawing/2014/main" id="{CA59FEF9-0A50-DC62-86D6-F85F298793F2}"/>
              </a:ext>
            </a:extLst>
          </p:cNvPr>
          <p:cNvPicPr>
            <a:picLocks noChangeAspect="1"/>
          </p:cNvPicPr>
          <p:nvPr/>
        </p:nvPicPr>
        <p:blipFill>
          <a:blip r:embed="rId3"/>
          <a:stretch>
            <a:fillRect/>
          </a:stretch>
        </p:blipFill>
        <p:spPr>
          <a:xfrm>
            <a:off x="2554888" y="940904"/>
            <a:ext cx="7082219" cy="5182750"/>
          </a:xfrm>
          <a:prstGeom prst="rect">
            <a:avLst/>
          </a:prstGeom>
        </p:spPr>
      </p:pic>
    </p:spTree>
    <p:extLst>
      <p:ext uri="{BB962C8B-B14F-4D97-AF65-F5344CB8AC3E}">
        <p14:creationId xmlns:p14="http://schemas.microsoft.com/office/powerpoint/2010/main" val="612480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4" y="3248822"/>
            <a:ext cx="547631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Conclusion</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378922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B551E36-B27B-38F1-A41A-505E5B30E8C1}"/>
              </a:ext>
            </a:extLst>
          </p:cNvPr>
          <p:cNvSpPr txBox="1">
            <a:spLocks/>
          </p:cNvSpPr>
          <p:nvPr/>
        </p:nvSpPr>
        <p:spPr>
          <a:xfrm>
            <a:off x="1838884" y="3248822"/>
            <a:ext cx="547631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 New Paradigm in Data Consumption</a:t>
            </a:r>
          </a:p>
        </p:txBody>
      </p:sp>
      <p:sp>
        <p:nvSpPr>
          <p:cNvPr id="6" name="Oval 5">
            <a:extLst>
              <a:ext uri="{FF2B5EF4-FFF2-40B4-BE49-F238E27FC236}">
                <a16:creationId xmlns:a16="http://schemas.microsoft.com/office/drawing/2014/main" id="{7CECCC3E-5BCE-F7DE-77F1-F58F21F2B42E}"/>
              </a:ext>
            </a:extLst>
          </p:cNvPr>
          <p:cNvSpPr/>
          <p:nvPr/>
        </p:nvSpPr>
        <p:spPr bwMode="auto">
          <a:xfrm>
            <a:off x="584200" y="2954316"/>
            <a:ext cx="958377" cy="958377"/>
          </a:xfrm>
          <a:prstGeom prst="ellipse">
            <a:avLst/>
          </a:prstGeom>
          <a:gradFill>
            <a:gsLst>
              <a:gs pos="60000">
                <a:srgbClr val="038C76"/>
              </a:gs>
              <a:gs pos="0">
                <a:srgbClr val="117865">
                  <a:shade val="67500"/>
                  <a:satMod val="115000"/>
                </a:srgbClr>
              </a:gs>
              <a:gs pos="100000">
                <a:srgbClr val="00AE94"/>
              </a:gs>
            </a:gsLst>
            <a:lin ang="18900000" scaled="1"/>
          </a:gradFill>
          <a:ln w="9525" cap="flat" cmpd="sng" algn="ctr">
            <a:noFill/>
            <a:prstDash val="solid"/>
            <a:headEnd type="none" w="med" len="med"/>
            <a:tailEnd type="none" w="med" len="med"/>
          </a:ln>
          <a:effectLst>
            <a:outerShdw blurRad="2032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27">
            <a:extLst>
              <a:ext uri="{FF2B5EF4-FFF2-40B4-BE49-F238E27FC236}">
                <a16:creationId xmlns:a16="http://schemas.microsoft.com/office/drawing/2014/main" id="{E57B9E8A-E662-3E65-0D72-255E803971EA}"/>
              </a:ext>
            </a:extLst>
          </p:cNvPr>
          <p:cNvSpPr/>
          <p:nvPr/>
        </p:nvSpPr>
        <p:spPr>
          <a:xfrm>
            <a:off x="864978" y="3326772"/>
            <a:ext cx="411149" cy="301920"/>
          </a:xfrm>
          <a:custGeom>
            <a:avLst/>
            <a:gdLst>
              <a:gd name="connsiteX0" fmla="*/ 0 w 266700"/>
              <a:gd name="connsiteY0" fmla="*/ 28575 h 190500"/>
              <a:gd name="connsiteX1" fmla="*/ 28575 w 266700"/>
              <a:gd name="connsiteY1" fmla="*/ 0 h 190500"/>
              <a:gd name="connsiteX2" fmla="*/ 57150 w 266700"/>
              <a:gd name="connsiteY2" fmla="*/ 28575 h 190500"/>
              <a:gd name="connsiteX3" fmla="*/ 209550 w 266700"/>
              <a:gd name="connsiteY3" fmla="*/ 28575 h 190500"/>
              <a:gd name="connsiteX4" fmla="*/ 238125 w 266700"/>
              <a:gd name="connsiteY4" fmla="*/ 0 h 190500"/>
              <a:gd name="connsiteX5" fmla="*/ 266700 w 266700"/>
              <a:gd name="connsiteY5" fmla="*/ 28575 h 190500"/>
              <a:gd name="connsiteX6" fmla="*/ 266700 w 266700"/>
              <a:gd name="connsiteY6" fmla="*/ 161925 h 190500"/>
              <a:gd name="connsiteX7" fmla="*/ 238125 w 266700"/>
              <a:gd name="connsiteY7" fmla="*/ 190500 h 190500"/>
              <a:gd name="connsiteX8" fmla="*/ 209550 w 266700"/>
              <a:gd name="connsiteY8" fmla="*/ 161925 h 190500"/>
              <a:gd name="connsiteX9" fmla="*/ 57150 w 266700"/>
              <a:gd name="connsiteY9" fmla="*/ 161925 h 190500"/>
              <a:gd name="connsiteX10" fmla="*/ 28575 w 266700"/>
              <a:gd name="connsiteY10" fmla="*/ 190500 h 190500"/>
              <a:gd name="connsiteX11" fmla="*/ 0 w 266700"/>
              <a:gd name="connsiteY11" fmla="*/ 161925 h 190500"/>
              <a:gd name="connsiteX12" fmla="*/ 0 w 266700"/>
              <a:gd name="connsiteY12" fmla="*/ 28575 h 190500"/>
              <a:gd name="connsiteX13" fmla="*/ 38100 w 266700"/>
              <a:gd name="connsiteY13" fmla="*/ 28575 h 190500"/>
              <a:gd name="connsiteX14" fmla="*/ 28575 w 266700"/>
              <a:gd name="connsiteY14" fmla="*/ 19050 h 190500"/>
              <a:gd name="connsiteX15" fmla="*/ 19050 w 266700"/>
              <a:gd name="connsiteY15" fmla="*/ 28575 h 190500"/>
              <a:gd name="connsiteX16" fmla="*/ 19050 w 266700"/>
              <a:gd name="connsiteY16" fmla="*/ 161925 h 190500"/>
              <a:gd name="connsiteX17" fmla="*/ 28575 w 266700"/>
              <a:gd name="connsiteY17" fmla="*/ 171450 h 190500"/>
              <a:gd name="connsiteX18" fmla="*/ 38100 w 266700"/>
              <a:gd name="connsiteY18" fmla="*/ 161925 h 190500"/>
              <a:gd name="connsiteX19" fmla="*/ 38100 w 266700"/>
              <a:gd name="connsiteY19" fmla="*/ 28575 h 190500"/>
              <a:gd name="connsiteX20" fmla="*/ 57150 w 266700"/>
              <a:gd name="connsiteY20" fmla="*/ 142875 h 190500"/>
              <a:gd name="connsiteX21" fmla="*/ 209550 w 266700"/>
              <a:gd name="connsiteY21" fmla="*/ 142875 h 190500"/>
              <a:gd name="connsiteX22" fmla="*/ 209550 w 266700"/>
              <a:gd name="connsiteY22" fmla="*/ 47625 h 190500"/>
              <a:gd name="connsiteX23" fmla="*/ 57150 w 266700"/>
              <a:gd name="connsiteY23" fmla="*/ 47625 h 190500"/>
              <a:gd name="connsiteX24" fmla="*/ 57150 w 266700"/>
              <a:gd name="connsiteY24" fmla="*/ 142875 h 190500"/>
              <a:gd name="connsiteX25" fmla="*/ 247650 w 266700"/>
              <a:gd name="connsiteY25" fmla="*/ 28575 h 190500"/>
              <a:gd name="connsiteX26" fmla="*/ 238125 w 266700"/>
              <a:gd name="connsiteY26" fmla="*/ 19050 h 190500"/>
              <a:gd name="connsiteX27" fmla="*/ 228600 w 266700"/>
              <a:gd name="connsiteY27" fmla="*/ 28575 h 190500"/>
              <a:gd name="connsiteX28" fmla="*/ 228600 w 266700"/>
              <a:gd name="connsiteY28" fmla="*/ 161925 h 190500"/>
              <a:gd name="connsiteX29" fmla="*/ 238125 w 266700"/>
              <a:gd name="connsiteY29" fmla="*/ 171450 h 190500"/>
              <a:gd name="connsiteX30" fmla="*/ 247650 w 266700"/>
              <a:gd name="connsiteY30" fmla="*/ 161925 h 190500"/>
              <a:gd name="connsiteX31" fmla="*/ 247650 w 266700"/>
              <a:gd name="connsiteY31" fmla="*/ 2857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66700" h="190500">
                <a:moveTo>
                  <a:pt x="0" y="28575"/>
                </a:moveTo>
                <a:cubicBezTo>
                  <a:pt x="0" y="12794"/>
                  <a:pt x="12794" y="0"/>
                  <a:pt x="28575" y="0"/>
                </a:cubicBezTo>
                <a:cubicBezTo>
                  <a:pt x="44356" y="0"/>
                  <a:pt x="57150" y="12794"/>
                  <a:pt x="57150" y="28575"/>
                </a:cubicBezTo>
                <a:lnTo>
                  <a:pt x="209550" y="28575"/>
                </a:lnTo>
                <a:cubicBezTo>
                  <a:pt x="209550" y="12794"/>
                  <a:pt x="222343" y="0"/>
                  <a:pt x="238125" y="0"/>
                </a:cubicBezTo>
                <a:cubicBezTo>
                  <a:pt x="253907" y="0"/>
                  <a:pt x="266700" y="12794"/>
                  <a:pt x="266700" y="28575"/>
                </a:cubicBezTo>
                <a:lnTo>
                  <a:pt x="266700" y="161925"/>
                </a:lnTo>
                <a:cubicBezTo>
                  <a:pt x="266700" y="177707"/>
                  <a:pt x="253907" y="190500"/>
                  <a:pt x="238125" y="190500"/>
                </a:cubicBezTo>
                <a:cubicBezTo>
                  <a:pt x="222343" y="190500"/>
                  <a:pt x="209550" y="177707"/>
                  <a:pt x="209550" y="161925"/>
                </a:cubicBezTo>
                <a:lnTo>
                  <a:pt x="57150" y="161925"/>
                </a:lnTo>
                <a:cubicBezTo>
                  <a:pt x="57150" y="177707"/>
                  <a:pt x="44356" y="190500"/>
                  <a:pt x="28575" y="190500"/>
                </a:cubicBezTo>
                <a:cubicBezTo>
                  <a:pt x="12794" y="190500"/>
                  <a:pt x="0" y="177707"/>
                  <a:pt x="0" y="161925"/>
                </a:cubicBezTo>
                <a:lnTo>
                  <a:pt x="0" y="28575"/>
                </a:lnTo>
                <a:close/>
                <a:moveTo>
                  <a:pt x="38100" y="28575"/>
                </a:moveTo>
                <a:cubicBezTo>
                  <a:pt x="38100" y="23315"/>
                  <a:pt x="33835" y="19050"/>
                  <a:pt x="28575" y="19050"/>
                </a:cubicBezTo>
                <a:cubicBezTo>
                  <a:pt x="23314" y="19050"/>
                  <a:pt x="19050" y="23315"/>
                  <a:pt x="19050" y="28575"/>
                </a:cubicBezTo>
                <a:lnTo>
                  <a:pt x="19050" y="161925"/>
                </a:lnTo>
                <a:cubicBezTo>
                  <a:pt x="19050" y="167186"/>
                  <a:pt x="23315" y="171450"/>
                  <a:pt x="28575" y="171450"/>
                </a:cubicBezTo>
                <a:cubicBezTo>
                  <a:pt x="33836" y="171450"/>
                  <a:pt x="38100" y="167186"/>
                  <a:pt x="38100" y="161925"/>
                </a:cubicBezTo>
                <a:lnTo>
                  <a:pt x="38100" y="28575"/>
                </a:lnTo>
                <a:close/>
                <a:moveTo>
                  <a:pt x="57150" y="142875"/>
                </a:moveTo>
                <a:lnTo>
                  <a:pt x="209550" y="142875"/>
                </a:lnTo>
                <a:lnTo>
                  <a:pt x="209550" y="47625"/>
                </a:lnTo>
                <a:lnTo>
                  <a:pt x="57150" y="47625"/>
                </a:lnTo>
                <a:lnTo>
                  <a:pt x="57150" y="142875"/>
                </a:lnTo>
                <a:close/>
                <a:moveTo>
                  <a:pt x="247650" y="28575"/>
                </a:moveTo>
                <a:cubicBezTo>
                  <a:pt x="247650" y="23315"/>
                  <a:pt x="243386" y="19050"/>
                  <a:pt x="238125" y="19050"/>
                </a:cubicBezTo>
                <a:cubicBezTo>
                  <a:pt x="232864" y="19050"/>
                  <a:pt x="228600" y="23315"/>
                  <a:pt x="228600" y="28575"/>
                </a:cubicBezTo>
                <a:lnTo>
                  <a:pt x="228600" y="161925"/>
                </a:lnTo>
                <a:cubicBezTo>
                  <a:pt x="228600" y="167186"/>
                  <a:pt x="232864" y="171450"/>
                  <a:pt x="238125" y="171450"/>
                </a:cubicBezTo>
                <a:cubicBezTo>
                  <a:pt x="243386" y="171450"/>
                  <a:pt x="247650" y="167186"/>
                  <a:pt x="247650" y="161925"/>
                </a:cubicBezTo>
                <a:lnTo>
                  <a:pt x="247650" y="28575"/>
                </a:lnTo>
                <a:close/>
              </a:path>
            </a:pathLst>
          </a:custGeom>
          <a:solidFill>
            <a:srgbClr val="F3F3F5"/>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A446F"/>
              </a:solidFill>
              <a:effectLst/>
              <a:uLnTx/>
              <a:uFillTx/>
              <a:latin typeface="Segoe UI"/>
              <a:ea typeface="+mn-ea"/>
              <a:cs typeface="+mn-cs"/>
            </a:endParaRPr>
          </a:p>
        </p:txBody>
      </p:sp>
    </p:spTree>
    <p:extLst>
      <p:ext uri="{BB962C8B-B14F-4D97-AF65-F5344CB8AC3E}">
        <p14:creationId xmlns:p14="http://schemas.microsoft.com/office/powerpoint/2010/main" val="255399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AE62CE9-85AF-8500-1F34-02A3B9CA6C15}"/>
              </a:ext>
            </a:extLst>
          </p:cNvPr>
          <p:cNvSpPr>
            <a:spLocks noGrp="1"/>
          </p:cNvSpPr>
          <p:nvPr>
            <p:ph type="body" sz="quarter" idx="12"/>
          </p:nvPr>
        </p:nvSpPr>
        <p:spPr>
          <a:xfrm>
            <a:off x="4953000" y="2076333"/>
            <a:ext cx="6656388" cy="738664"/>
          </a:xfrm>
        </p:spPr>
        <p:txBody>
          <a:bodyPr vert="horz" wrap="square" lIns="0" tIns="0" rIns="0" bIns="0" rtlCol="0" anchor="t">
            <a:spAutoFit/>
          </a:bodyPr>
          <a:lstStyle/>
          <a:p>
            <a:r>
              <a:rPr lang="en-US">
                <a:cs typeface="Segoe UI"/>
              </a:rPr>
              <a:t>Try for free</a:t>
            </a:r>
            <a:br>
              <a:rPr lang="en-US"/>
            </a:br>
            <a:r>
              <a:rPr lang="en-US">
                <a:solidFill>
                  <a:srgbClr val="039B82"/>
                </a:solidFill>
                <a:latin typeface="+mn-lt"/>
                <a:cs typeface="Segoe UI"/>
              </a:rPr>
              <a:t>fabric.microsoft.com</a:t>
            </a:r>
            <a:endParaRPr lang="en-US">
              <a:cs typeface="Segoe UI"/>
            </a:endParaRPr>
          </a:p>
        </p:txBody>
      </p:sp>
      <p:sp>
        <p:nvSpPr>
          <p:cNvPr id="15" name="Text Placeholder 14">
            <a:extLst>
              <a:ext uri="{FF2B5EF4-FFF2-40B4-BE49-F238E27FC236}">
                <a16:creationId xmlns:a16="http://schemas.microsoft.com/office/drawing/2014/main" id="{D4224DAA-77D2-D320-6F12-F871FD47061E}"/>
              </a:ext>
            </a:extLst>
          </p:cNvPr>
          <p:cNvSpPr>
            <a:spLocks noGrp="1"/>
          </p:cNvSpPr>
          <p:nvPr>
            <p:ph type="body" sz="quarter" idx="16"/>
          </p:nvPr>
        </p:nvSpPr>
        <p:spPr>
          <a:xfrm>
            <a:off x="4953000" y="3660665"/>
            <a:ext cx="5201536" cy="738664"/>
          </a:xfrm>
        </p:spPr>
        <p:txBody>
          <a:bodyPr vert="horz" wrap="square" lIns="0" tIns="0" rIns="0" bIns="0" rtlCol="0" anchor="t">
            <a:spAutoFit/>
          </a:bodyPr>
          <a:lstStyle/>
          <a:p>
            <a:r>
              <a:rPr lang="en-US">
                <a:cs typeface="Segoe UI"/>
              </a:rPr>
              <a:t>Learn more</a:t>
            </a:r>
            <a:br>
              <a:rPr lang="en-US">
                <a:cs typeface="Segoe UI"/>
              </a:rPr>
            </a:br>
            <a:r>
              <a:rPr lang="en-US">
                <a:solidFill>
                  <a:srgbClr val="039B82"/>
                </a:solidFill>
                <a:latin typeface="+mn-lt"/>
                <a:cs typeface="Segoe UI"/>
              </a:rPr>
              <a:t>microsoft.com/fabric</a:t>
            </a:r>
            <a:endParaRPr lang="en-US"/>
          </a:p>
        </p:txBody>
      </p:sp>
    </p:spTree>
    <p:extLst>
      <p:ext uri="{BB962C8B-B14F-4D97-AF65-F5344CB8AC3E}">
        <p14:creationId xmlns:p14="http://schemas.microsoft.com/office/powerpoint/2010/main" val="3375359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832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Woman in a library">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a:blip r:embed="rId3"/>
          <a:srcRect t="13132" b="13132"/>
          <a:stretch/>
        </p:blipFill>
        <p:spPr>
          <a:xfrm>
            <a:off x="753292" y="901321"/>
            <a:ext cx="10685415" cy="5258843"/>
          </a:xfrm>
        </p:spPr>
      </p:pic>
    </p:spTree>
    <p:extLst>
      <p:ext uri="{BB962C8B-B14F-4D97-AF65-F5344CB8AC3E}">
        <p14:creationId xmlns:p14="http://schemas.microsoft.com/office/powerpoint/2010/main" val="130194912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Person reading on sofa">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rotWithShape="1">
          <a:blip r:embed="rId3"/>
          <a:srcRect t="5604" b="20574"/>
          <a:stretch/>
        </p:blipFill>
        <p:spPr>
          <a:xfrm>
            <a:off x="753292" y="901321"/>
            <a:ext cx="10685415" cy="5258843"/>
          </a:xfrm>
        </p:spPr>
      </p:pic>
    </p:spTree>
    <p:extLst>
      <p:ext uri="{BB962C8B-B14F-4D97-AF65-F5344CB8AC3E}">
        <p14:creationId xmlns:p14="http://schemas.microsoft.com/office/powerpoint/2010/main" val="41359740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Woman with long hair standing in train, holding metal pole, wearing headphones, holding and looking down at cellphone">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a:blip r:embed="rId3"/>
          <a:srcRect t="13144" b="13144"/>
          <a:stretch/>
        </p:blipFill>
        <p:spPr>
          <a:xfrm>
            <a:off x="753292" y="901321"/>
            <a:ext cx="10685415" cy="5258843"/>
          </a:xfrm>
        </p:spPr>
      </p:pic>
    </p:spTree>
    <p:extLst>
      <p:ext uri="{BB962C8B-B14F-4D97-AF65-F5344CB8AC3E}">
        <p14:creationId xmlns:p14="http://schemas.microsoft.com/office/powerpoint/2010/main" val="15983934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Vintage yellow TV on top of a wood plank with blue background">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a:blip r:embed="rId3"/>
          <a:srcRect t="13089" b="13089"/>
          <a:stretch/>
        </p:blipFill>
        <p:spPr>
          <a:xfrm>
            <a:off x="753292" y="901321"/>
            <a:ext cx="10685415" cy="5258843"/>
          </a:xfrm>
        </p:spPr>
      </p:pic>
    </p:spTree>
    <p:extLst>
      <p:ext uri="{BB962C8B-B14F-4D97-AF65-F5344CB8AC3E}">
        <p14:creationId xmlns:p14="http://schemas.microsoft.com/office/powerpoint/2010/main" val="33494178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8D0FB4B-D60F-C835-8927-650289DF32B0}"/>
              </a:ext>
            </a:extLst>
          </p:cNvPr>
          <p:cNvSpPr>
            <a:spLocks noGrp="1"/>
          </p:cNvSpPr>
          <p:nvPr>
            <p:ph type="body" sz="quarter" idx="11"/>
          </p:nvPr>
        </p:nvSpPr>
        <p:spPr/>
        <p:txBody>
          <a:bodyPr/>
          <a:lstStyle/>
          <a:p>
            <a:r>
              <a:rPr lang="en-CH"/>
              <a:t>Paradigm shift in Data Consumption</a:t>
            </a:r>
          </a:p>
        </p:txBody>
      </p:sp>
      <p:pic>
        <p:nvPicPr>
          <p:cNvPr id="5" name="Content Placeholder 4" descr="Cloud shaped hard drive with cables">
            <a:extLst>
              <a:ext uri="{FF2B5EF4-FFF2-40B4-BE49-F238E27FC236}">
                <a16:creationId xmlns:a16="http://schemas.microsoft.com/office/drawing/2014/main" id="{E186C70C-A477-DA18-E37E-A05750587221}"/>
              </a:ext>
            </a:extLst>
          </p:cNvPr>
          <p:cNvPicPr>
            <a:picLocks noGrp="1" noChangeAspect="1"/>
          </p:cNvPicPr>
          <p:nvPr>
            <p:ph type="pic" sz="quarter" idx="12"/>
          </p:nvPr>
        </p:nvPicPr>
        <p:blipFill>
          <a:blip r:embed="rId3"/>
          <a:srcRect t="6924" b="6924"/>
          <a:stretch/>
        </p:blipFill>
        <p:spPr>
          <a:xfrm>
            <a:off x="753292" y="901321"/>
            <a:ext cx="10685415" cy="5258843"/>
          </a:xfrm>
        </p:spPr>
      </p:pic>
    </p:spTree>
    <p:extLst>
      <p:ext uri="{BB962C8B-B14F-4D97-AF65-F5344CB8AC3E}">
        <p14:creationId xmlns:p14="http://schemas.microsoft.com/office/powerpoint/2010/main" val="38672864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34D42C-2554-D4CC-9025-C24C4041DDBC}"/>
              </a:ext>
            </a:extLst>
          </p:cNvPr>
          <p:cNvSpPr>
            <a:spLocks noGrp="1"/>
          </p:cNvSpPr>
          <p:nvPr>
            <p:ph type="body" sz="quarter" idx="11"/>
          </p:nvPr>
        </p:nvSpPr>
        <p:spPr>
          <a:xfrm>
            <a:off x="293686" y="286673"/>
            <a:ext cx="11604625" cy="430887"/>
          </a:xfrm>
        </p:spPr>
        <p:txBody>
          <a:bodyPr/>
          <a:lstStyle/>
          <a:p>
            <a:r>
              <a:rPr lang="en-CH"/>
              <a:t>Paradigm shift in Data Consumption</a:t>
            </a:r>
          </a:p>
        </p:txBody>
      </p:sp>
      <p:sp>
        <p:nvSpPr>
          <p:cNvPr id="4" name="TextBox 3">
            <a:extLst>
              <a:ext uri="{FF2B5EF4-FFF2-40B4-BE49-F238E27FC236}">
                <a16:creationId xmlns:a16="http://schemas.microsoft.com/office/drawing/2014/main" id="{4F691859-1A6B-C954-7AE0-B7CF5914146E}"/>
              </a:ext>
            </a:extLst>
          </p:cNvPr>
          <p:cNvSpPr txBox="1"/>
          <p:nvPr/>
        </p:nvSpPr>
        <p:spPr>
          <a:xfrm>
            <a:off x="293686" y="1845756"/>
            <a:ext cx="7114279" cy="3724096"/>
          </a:xfrm>
          <a:prstGeom prst="rect">
            <a:avLst/>
          </a:prstGeom>
          <a:noFill/>
        </p:spPr>
        <p:txBody>
          <a:bodyPr wrap="square" lIns="0" tIns="0" rIns="0" bIns="0" rtlCol="0">
            <a:spAutoFit/>
          </a:bodyPr>
          <a:lstStyle/>
          <a:p>
            <a:pPr marL="571500" indent="-571500" algn="l">
              <a:spcAft>
                <a:spcPts val="1200"/>
              </a:spcAft>
              <a:buFont typeface="Arial" panose="020B0604020202020204" pitchFamily="34" charset="0"/>
              <a:buChar char="•"/>
            </a:pPr>
            <a:r>
              <a:rPr lang="en-CH" sz="3200">
                <a:solidFill>
                  <a:srgbClr val="000000"/>
                </a:solidFill>
              </a:rPr>
              <a:t>Big Data Platforms</a:t>
            </a:r>
          </a:p>
          <a:p>
            <a:pPr marL="571500" indent="-571500" algn="l">
              <a:spcAft>
                <a:spcPts val="1200"/>
              </a:spcAft>
              <a:buFont typeface="Arial" panose="020B0604020202020204" pitchFamily="34" charset="0"/>
              <a:buChar char="•"/>
            </a:pPr>
            <a:r>
              <a:rPr lang="en-CH" sz="3200">
                <a:solidFill>
                  <a:srgbClr val="000000"/>
                </a:solidFill>
              </a:rPr>
              <a:t>Terabytes of data</a:t>
            </a:r>
          </a:p>
          <a:p>
            <a:pPr marL="571500" indent="-571500" algn="l">
              <a:spcAft>
                <a:spcPts val="1200"/>
              </a:spcAft>
              <a:buFont typeface="Arial" panose="020B0604020202020204" pitchFamily="34" charset="0"/>
              <a:buChar char="•"/>
            </a:pPr>
            <a:r>
              <a:rPr lang="en-CH" sz="3200">
                <a:solidFill>
                  <a:srgbClr val="000000"/>
                </a:solidFill>
              </a:rPr>
              <a:t>Low latency</a:t>
            </a:r>
          </a:p>
          <a:p>
            <a:pPr marL="571500" indent="-571500" algn="l">
              <a:spcAft>
                <a:spcPts val="1200"/>
              </a:spcAft>
              <a:buFont typeface="Arial" panose="020B0604020202020204" pitchFamily="34" charset="0"/>
              <a:buChar char="•"/>
            </a:pPr>
            <a:r>
              <a:rPr lang="en-CH" sz="3200">
                <a:solidFill>
                  <a:srgbClr val="000000"/>
                </a:solidFill>
              </a:rPr>
              <a:t>High freshness</a:t>
            </a:r>
          </a:p>
          <a:p>
            <a:pPr marL="571500" indent="-571500" algn="l">
              <a:spcAft>
                <a:spcPts val="1200"/>
              </a:spcAft>
              <a:buFont typeface="Arial" panose="020B0604020202020204" pitchFamily="34" charset="0"/>
              <a:buChar char="•"/>
            </a:pPr>
            <a:r>
              <a:rPr lang="en-CH" sz="3200">
                <a:solidFill>
                  <a:srgbClr val="000000"/>
                </a:solidFill>
              </a:rPr>
              <a:t>Streaming technologies</a:t>
            </a:r>
          </a:p>
          <a:p>
            <a:pPr marL="571500" indent="-571500" algn="l">
              <a:spcAft>
                <a:spcPts val="1200"/>
              </a:spcAft>
              <a:buFont typeface="Arial" panose="020B0604020202020204" pitchFamily="34" charset="0"/>
              <a:buChar char="•"/>
            </a:pPr>
            <a:r>
              <a:rPr lang="en-CH" sz="3200">
                <a:solidFill>
                  <a:srgbClr val="000000"/>
                </a:solidFill>
              </a:rPr>
              <a:t>Index everything by default</a:t>
            </a:r>
          </a:p>
        </p:txBody>
      </p:sp>
      <p:pic>
        <p:nvPicPr>
          <p:cNvPr id="5" name="Picture 4" descr="Illuminated server room panel">
            <a:extLst>
              <a:ext uri="{FF2B5EF4-FFF2-40B4-BE49-F238E27FC236}">
                <a16:creationId xmlns:a16="http://schemas.microsoft.com/office/drawing/2014/main" id="{F90916FC-1485-44DD-8E2D-1F5CE0990824}"/>
              </a:ext>
            </a:extLst>
          </p:cNvPr>
          <p:cNvPicPr>
            <a:picLocks noChangeAspect="1"/>
          </p:cNvPicPr>
          <p:nvPr/>
        </p:nvPicPr>
        <p:blipFill rotWithShape="1">
          <a:blip r:embed="rId3"/>
          <a:srcRect l="-597" t="-298" r="44945" b="298"/>
          <a:stretch/>
        </p:blipFill>
        <p:spPr>
          <a:xfrm>
            <a:off x="7659756" y="1410175"/>
            <a:ext cx="3708468" cy="4441371"/>
          </a:xfrm>
          <a:prstGeom prst="rect">
            <a:avLst/>
          </a:prstGeom>
        </p:spPr>
      </p:pic>
    </p:spTree>
    <p:extLst>
      <p:ext uri="{BB962C8B-B14F-4D97-AF65-F5344CB8AC3E}">
        <p14:creationId xmlns:p14="http://schemas.microsoft.com/office/powerpoint/2010/main" val="2476813537"/>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1_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3.xml><?xml version="1.0" encoding="utf-8"?>
<a:theme xmlns:a="http://schemas.openxmlformats.org/drawingml/2006/main" name="PowerBI Template July 2021 - Ligth">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23" ma:contentTypeDescription="Create a new document." ma:contentTypeScope="" ma:versionID="35896e4ef71bd839f84c4a12d349750b">
  <xsd:schema xmlns:xsd="http://www.w3.org/2001/XMLSchema" xmlns:xs="http://www.w3.org/2001/XMLSchema" xmlns:p="http://schemas.microsoft.com/office/2006/metadata/properties" xmlns:ns1="http://schemas.microsoft.com/sharepoint/v3" xmlns:ns2="16dc66bd-df5a-4495-a5c9-5e296f49988a" xmlns:ns3="12239fb0-26c0-4a37-b790-6c81fba9d0fc" xmlns:ns4="230e9df3-be65-4c73-a93b-d1236ebd677e" targetNamespace="http://schemas.microsoft.com/office/2006/metadata/properties" ma:root="true" ma:fieldsID="453fe009469d8639670a6d6a8bc02536" ns1:_="" ns2:_="" ns3:_="" ns4:_="">
    <xsd:import namespace="http://schemas.microsoft.com/sharepoint/v3"/>
    <xsd:import namespace="16dc66bd-df5a-4495-a5c9-5e296f49988a"/>
    <xsd:import namespace="12239fb0-26c0-4a37-b790-6c81fba9d0fc"/>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element ref="ns2:MediaServiceTranscript" minOccurs="0"/>
                <xsd:element ref="ns2:MediaLengthInSeconds" minOccurs="0"/>
                <xsd:element ref="ns2:lcf76f155ced4ddcb4097134ff3c332f" minOccurs="0"/>
                <xsd:element ref="ns4:TaxCatchAll"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element name="MediaLengthInSeconds" ma:index="25" nillable="true" ma:displayName="Length (seconds)" ma:internalName="MediaLengthInSeconds" ma:readOnly="true">
      <xsd:simpleType>
        <xsd:restriction base="dms:Unknow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95f8f21d-935e-4145-9e75-70e0abf8561d}" ma:internalName="TaxCatchAll" ma:showField="CatchAllData" ma:web="12239fb0-26c0-4a37-b790-6c81fba9d0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2239fb0-26c0-4a37-b790-6c81fba9d0fc">
      <UserInfo>
        <DisplayName>Kasey Carpenter</DisplayName>
        <AccountId>57</AccountId>
        <AccountType/>
      </UserInfo>
      <UserInfo>
        <DisplayName>Sravan Kumar Vuppula</DisplayName>
        <AccountId>739</AccountId>
        <AccountType/>
      </UserInfo>
      <UserInfo>
        <DisplayName>Neha Pande</DisplayName>
        <AccountId>701</AccountId>
        <AccountType/>
      </UserInfo>
      <UserInfo>
        <DisplayName>Guillermo Zuniga</DisplayName>
        <AccountId>20</AccountId>
        <AccountType/>
      </UserInfo>
      <UserInfo>
        <DisplayName>Nestor Pena Jr</DisplayName>
        <AccountId>1024</AccountId>
        <AccountType/>
      </UserInfo>
    </SharedWithUsers>
    <lcf76f155ced4ddcb4097134ff3c332f xmlns="16dc66bd-df5a-4495-a5c9-5e296f49988a">
      <Terms xmlns="http://schemas.microsoft.com/office/infopath/2007/PartnerControls"/>
    </lcf76f155ced4ddcb4097134ff3c332f>
    <TaxCatchAll xmlns="230e9df3-be65-4c73-a93b-d1236ebd677e" xsi:nil="true"/>
    <MediaServiceKeyPoints xmlns="16dc66bd-df5a-4495-a5c9-5e296f49988a" xsi:nil="true"/>
    <MediaServiceTranscript xmlns="16dc66bd-df5a-4495-a5c9-5e296f49988a"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40107E-0E77-47BD-90BA-07B4DEFA7A12}">
  <ds:schemaRefs>
    <ds:schemaRef ds:uri="12239fb0-26c0-4a37-b790-6c81fba9d0fc"/>
    <ds:schemaRef ds:uri="16dc66bd-df5a-4495-a5c9-5e296f49988a"/>
    <ds:schemaRef ds:uri="230e9df3-be65-4c73-a93b-d1236ebd677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1B1131-15CA-429C-B875-56F79CD6C674}">
  <ds:schemaRefs>
    <ds:schemaRef ds:uri="12239fb0-26c0-4a37-b790-6c81fba9d0fc"/>
    <ds:schemaRef ds:uri="16dc66bd-df5a-4495-a5c9-5e296f49988a"/>
    <ds:schemaRef ds:uri="230e9df3-be65-4c73-a93b-d1236ebd677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1417</TotalTime>
  <Words>4226</Words>
  <Application>Microsoft Macintosh PowerPoint</Application>
  <PresentationFormat>Widescreen</PresentationFormat>
  <Paragraphs>415</Paragraphs>
  <Slides>31</Slides>
  <Notes>31</Notes>
  <HiddenSlides>2</HiddenSlides>
  <MMClips>1</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Arial</vt:lpstr>
      <vt:lpstr>Calibri</vt:lpstr>
      <vt:lpstr>Menlo</vt:lpstr>
      <vt:lpstr>Segoe UI</vt:lpstr>
      <vt:lpstr>Segoe UI Light</vt:lpstr>
      <vt:lpstr>Segoe UI Semibold</vt:lpstr>
      <vt:lpstr>Segoe UI Semilight</vt:lpstr>
      <vt:lpstr>var(--fontFamilyBase)</vt:lpstr>
      <vt:lpstr>Wingdings</vt:lpstr>
      <vt:lpstr>PowerPlatform_Toolkit_Blue</vt:lpstr>
      <vt:lpstr>1_PowerBI Template July 2021 - Ligth</vt:lpstr>
      <vt:lpstr>PowerBI Template July 2021 - Ligth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Lucas Svaren (24 Seven Topco, LLC)</dc:creator>
  <cp:keywords/>
  <dc:description/>
  <cp:lastModifiedBy>Alvaro Videla Godoy</cp:lastModifiedBy>
  <cp:revision>18</cp:revision>
  <dcterms:created xsi:type="dcterms:W3CDTF">2022-06-27T21:05:21Z</dcterms:created>
  <dcterms:modified xsi:type="dcterms:W3CDTF">2023-08-22T12:59:22Z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MediaServiceImageTags">
    <vt:lpwstr/>
  </property>
  <property fmtid="{D5CDD505-2E9C-101B-9397-08002B2CF9AE}" pid="4" name="ClassificationContentMarkingHeaderLocations">
    <vt:lpwstr>PowerPlatform_Toolkit_Blue:8\1_PowerBI Template July 2021 - Ligth:7\PowerBI Template July 2021 - Ligth:7</vt:lpwstr>
  </property>
  <property fmtid="{D5CDD505-2E9C-101B-9397-08002B2CF9AE}" pid="5" name="ClassificationContentMarkingHeaderText">
    <vt:lpwstr>Classified as Microsoft Confidential</vt:lpwstr>
  </property>
  <property fmtid="{D5CDD505-2E9C-101B-9397-08002B2CF9AE}" pid="6" name="ClassificationContentMarkingFooterText">
    <vt:lpwstr>Classified as Microsoft Confidential</vt:lpwstr>
  </property>
</Properties>
</file>